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58" r:id="rId2"/>
  </p:sldMasterIdLst>
  <p:notesMasterIdLst>
    <p:notesMasterId r:id="rId23"/>
  </p:notesMasterIdLst>
  <p:handoutMasterIdLst>
    <p:handoutMasterId r:id="rId24"/>
  </p:handoutMasterIdLst>
  <p:sldIdLst>
    <p:sldId id="256" r:id="rId3"/>
    <p:sldId id="261" r:id="rId4"/>
    <p:sldId id="281" r:id="rId5"/>
    <p:sldId id="257" r:id="rId6"/>
    <p:sldId id="258" r:id="rId7"/>
    <p:sldId id="259" r:id="rId8"/>
    <p:sldId id="282" r:id="rId9"/>
    <p:sldId id="270" r:id="rId10"/>
    <p:sldId id="267" r:id="rId11"/>
    <p:sldId id="271" r:id="rId12"/>
    <p:sldId id="265" r:id="rId13"/>
    <p:sldId id="272" r:id="rId14"/>
    <p:sldId id="268" r:id="rId15"/>
    <p:sldId id="269" r:id="rId16"/>
    <p:sldId id="262" r:id="rId17"/>
    <p:sldId id="276" r:id="rId18"/>
    <p:sldId id="275" r:id="rId19"/>
    <p:sldId id="274" r:id="rId20"/>
    <p:sldId id="285" r:id="rId21"/>
    <p:sldId id="283" r:id="rId22"/>
  </p:sldIdLst>
  <p:sldSz cx="12192000" cy="6858000"/>
  <p:notesSz cx="6858000" cy="9144000"/>
  <p:defaultTextStyle>
    <a:defPPr>
      <a:defRPr lang="nl-NL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A5381"/>
    <a:srgbClr val="B3BB22"/>
    <a:srgbClr val="CAD22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213D942-7CFD-405D-B6CD-36641F0F2D0F}" v="4" dt="2025-03-06T15:54:55.70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 snapToObjects="1">
      <p:cViewPr varScale="1">
        <p:scale>
          <a:sx n="106" d="100"/>
          <a:sy n="106" d="100"/>
        </p:scale>
        <p:origin x="792" y="96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viewProps" Target="view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830B07A-1F22-604A-A1C1-DE49061A31C7}" type="datetimeFigureOut">
              <a:rPr lang="nl-NL" smtClean="0"/>
              <a:pPr/>
              <a:t>3-6-2025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C504AC8-AC84-444C-9E94-6975882058DC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6A1B751-E4D4-214A-9B28-F2BB66B1D752}" type="datetimeFigureOut">
              <a:rPr lang="nl-NL" smtClean="0"/>
              <a:pPr/>
              <a:t>3-6-2025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Klik om de tekststijl van het model te bewerken</a:t>
            </a:r>
          </a:p>
          <a:p>
            <a:pPr lvl="1"/>
            <a:r>
              <a:rPr lang="en-US"/>
              <a:t>Tweede niveau</a:t>
            </a:r>
          </a:p>
          <a:p>
            <a:pPr lvl="2"/>
            <a:r>
              <a:rPr lang="en-US"/>
              <a:t>Derde niveau</a:t>
            </a:r>
          </a:p>
          <a:p>
            <a:pPr lvl="3"/>
            <a:r>
              <a:rPr lang="en-US"/>
              <a:t>Vierde niveau</a:t>
            </a:r>
          </a:p>
          <a:p>
            <a:pPr lvl="4"/>
            <a:r>
              <a:rPr lang="en-US"/>
              <a:t>Vijfde niveau</a:t>
            </a:r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B1D2A53-4FAB-B642-B9E1-825EB06E9E95}" type="slidenum">
              <a:rPr lang="nl-NL" smtClean="0"/>
              <a:pPr/>
              <a:t>‹nr.›</a:t>
            </a:fld>
            <a:endParaRPr lang="nl-N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914400" y="1395415"/>
            <a:ext cx="8534400" cy="1470025"/>
          </a:xfrm>
        </p:spPr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Subtitel 2"/>
          <p:cNvSpPr>
            <a:spLocks noGrp="1"/>
          </p:cNvSpPr>
          <p:nvPr>
            <p:ph type="subTitle" idx="1"/>
          </p:nvPr>
        </p:nvSpPr>
        <p:spPr>
          <a:xfrm>
            <a:off x="914400" y="2999146"/>
            <a:ext cx="8534400" cy="874600"/>
          </a:xfrm>
        </p:spPr>
        <p:txBody>
          <a:bodyPr/>
          <a:lstStyle>
            <a:lvl1pPr marL="0" indent="0" algn="l">
              <a:buNone/>
              <a:defRPr>
                <a:solidFill>
                  <a:srgbClr val="B3BB2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/>
              <a:t>Klikken om de ondertitelstijl van het model te bewerken</a:t>
            </a:r>
            <a:endParaRPr lang="nl-NL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9" name="Tijdelijke aanduiding voor dianummer 13"/>
          <p:cNvSpPr>
            <a:spLocks noGrp="1"/>
          </p:cNvSpPr>
          <p:nvPr>
            <p:ph type="sldNum" sz="quarter" idx="4"/>
          </p:nvPr>
        </p:nvSpPr>
        <p:spPr>
          <a:xfrm>
            <a:off x="570442" y="6502460"/>
            <a:ext cx="707191" cy="21141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700" b="0" i="0">
                <a:solidFill>
                  <a:srgbClr val="CAD227"/>
                </a:solidFill>
                <a:latin typeface="Verdana"/>
                <a:cs typeface="Verdana"/>
              </a:defRPr>
            </a:lvl1pPr>
          </a:lstStyle>
          <a:p>
            <a:fld id="{35A217FF-23F7-C444-A4FD-00A611C627E7}" type="slidenum">
              <a:rPr lang="nl-NL" smtClean="0"/>
              <a:pPr/>
              <a:t>‹nr.›</a:t>
            </a:fld>
            <a:endParaRPr lang="nl-NL"/>
          </a:p>
        </p:txBody>
      </p:sp>
      <p:sp>
        <p:nvSpPr>
          <p:cNvPr id="7" name="Tijdelijke aanduiding voor afbeelding 6"/>
          <p:cNvSpPr>
            <a:spLocks noGrp="1"/>
          </p:cNvSpPr>
          <p:nvPr>
            <p:ph type="pic" sz="quarter" idx="12"/>
          </p:nvPr>
        </p:nvSpPr>
        <p:spPr>
          <a:xfrm>
            <a:off x="-1" y="3741764"/>
            <a:ext cx="10772775" cy="2404800"/>
          </a:xfrm>
        </p:spPr>
        <p:txBody>
          <a:bodyPr/>
          <a:lstStyle/>
          <a:p>
            <a:r>
              <a:rPr lang="nl-NL"/>
              <a:t>Klik op het pictogram als u een afbeelding wilt toevoegen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11DBFD3-4D02-6968-CCA2-3FEDE1D122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31FAFC35-2A7D-85F2-5620-55208F7FDE0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998B9BAC-3EED-E1F7-D9C9-8B40398A7E2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1B8987AF-07E5-CA5E-D191-53FC1F74C7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DCA338-AD57-41C6-BFF8-4B1637D46EFA}" type="datetimeFigureOut">
              <a:rPr lang="nl-NL" smtClean="0"/>
              <a:t>3-6-2025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3E34774F-F849-AA22-622E-43CAB0567F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6ADFE56C-2301-D39C-90C0-50FE09C08F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B32663-9E62-4848-941B-2AD258874238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8536182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CC7997D-22C2-55F7-4A08-CEB11C3ED1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B2BD3A0E-5B89-AE15-9E18-CFA8AE93EF8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63435DA9-7B58-7396-1EBC-5AEAEF74BD1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157D335C-E2C8-D582-2CB1-B1A72071CAD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94F61AB3-AADA-B5AF-BBAC-BF844827FD5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Tijdelijke aanduiding voor datum 6">
            <a:extLst>
              <a:ext uri="{FF2B5EF4-FFF2-40B4-BE49-F238E27FC236}">
                <a16:creationId xmlns:a16="http://schemas.microsoft.com/office/drawing/2014/main" id="{84ED008B-6A99-960D-B16D-22869A061A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DCA338-AD57-41C6-BFF8-4B1637D46EFA}" type="datetimeFigureOut">
              <a:rPr lang="nl-NL" smtClean="0"/>
              <a:t>3-6-2025</a:t>
            </a:fld>
            <a:endParaRPr lang="nl-NL"/>
          </a:p>
        </p:txBody>
      </p:sp>
      <p:sp>
        <p:nvSpPr>
          <p:cNvPr id="8" name="Tijdelijke aanduiding voor voettekst 7">
            <a:extLst>
              <a:ext uri="{FF2B5EF4-FFF2-40B4-BE49-F238E27FC236}">
                <a16:creationId xmlns:a16="http://schemas.microsoft.com/office/drawing/2014/main" id="{4438F694-794F-95AC-3AA8-D6B6FA6E21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>
            <a:extLst>
              <a:ext uri="{FF2B5EF4-FFF2-40B4-BE49-F238E27FC236}">
                <a16:creationId xmlns:a16="http://schemas.microsoft.com/office/drawing/2014/main" id="{E69A5B08-63AA-B73C-18A7-F0622BF8A9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B32663-9E62-4848-941B-2AD258874238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79457392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D7569D8-8B37-59C4-1EA2-A42E27F22E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76C7D02E-0640-0549-0301-60D19D675F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DCA338-AD57-41C6-BFF8-4B1637D46EFA}" type="datetimeFigureOut">
              <a:rPr lang="nl-NL" smtClean="0"/>
              <a:t>3-6-2025</a:t>
            </a:fld>
            <a:endParaRPr lang="nl-NL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DB7B4A6E-B5D6-B542-C057-671C79CDFD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D1578793-9FDC-DE31-200F-80CC5DFC4C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B32663-9E62-4848-941B-2AD258874238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83080588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B90A1D49-5FDC-EF92-793F-9A29983CAA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DCA338-AD57-41C6-BFF8-4B1637D46EFA}" type="datetimeFigureOut">
              <a:rPr lang="nl-NL" smtClean="0"/>
              <a:t>3-6-2025</a:t>
            </a:fld>
            <a:endParaRPr lang="nl-NL"/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5D10F442-6317-F55B-11F0-87A5CA7EED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84D81543-6EF8-5CF4-A490-463F7F2BF3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B32663-9E62-4848-941B-2AD258874238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8348066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E9AE6F6-D154-AF74-4F1B-7433AC9595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79C934C9-3E3E-16DE-5CCD-3DC14A4AAF7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C7735E65-2778-56C7-9F0F-1571E78526B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93783217-7482-2084-DF28-BE3E43F383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DCA338-AD57-41C6-BFF8-4B1637D46EFA}" type="datetimeFigureOut">
              <a:rPr lang="nl-NL" smtClean="0"/>
              <a:t>3-6-2025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6FB8E576-5C58-3B02-F1C3-F60187997C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C0AFA997-313A-C450-09B7-79DC9B847D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B32663-9E62-4848-941B-2AD258874238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90868668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F550CD0-BD6A-0DE4-E304-B6B35E100B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afbeelding 2">
            <a:extLst>
              <a:ext uri="{FF2B5EF4-FFF2-40B4-BE49-F238E27FC236}">
                <a16:creationId xmlns:a16="http://schemas.microsoft.com/office/drawing/2014/main" id="{D826F086-BD7B-09C8-B8E1-E3667923A8E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7BED49CA-4B6D-EAED-013C-7C928BF737A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B04D97A6-6F20-29EB-D2BE-9F4C4ECD83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DCA338-AD57-41C6-BFF8-4B1637D46EFA}" type="datetimeFigureOut">
              <a:rPr lang="nl-NL" smtClean="0"/>
              <a:t>3-6-2025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B134E264-E096-2D15-0619-3EE034D19A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1A9BC200-0133-99B4-F8F1-6C3C81B020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B32663-9E62-4848-941B-2AD258874238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53337410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8EC73A5-BB75-ACA8-1D5D-0EAFF0845A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2E923724-7225-DC1C-A1F4-0C582601C07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59E8D4C0-BEE3-2B8C-244C-538B3F86E7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DCA338-AD57-41C6-BFF8-4B1637D46EFA}" type="datetimeFigureOut">
              <a:rPr lang="nl-NL" smtClean="0"/>
              <a:t>3-6-2025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F8629B27-5D30-EC56-9CE3-4289E66080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748956A0-9DA8-7BD6-F408-8B2844EDD1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B32663-9E62-4848-941B-2AD258874238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95188213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>
            <a:extLst>
              <a:ext uri="{FF2B5EF4-FFF2-40B4-BE49-F238E27FC236}">
                <a16:creationId xmlns:a16="http://schemas.microsoft.com/office/drawing/2014/main" id="{AC89E34E-F5EC-BECA-A351-4D430C3AAB1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CA337018-E6ED-8AF6-42BC-D87EBC79AD0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755044FB-0248-3792-AFA8-BAAA351E61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DCA338-AD57-41C6-BFF8-4B1637D46EFA}" type="datetimeFigureOut">
              <a:rPr lang="nl-NL" smtClean="0"/>
              <a:t>3-6-2025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2A7860AB-7F5B-5C84-23DA-6EA627E13B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EF532A1B-0451-05E5-C2D0-0D8BC6D1B3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B32663-9E62-4848-941B-2AD258874238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1783141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7" name="Tijdelijke aanduiding voor dianummer 13"/>
          <p:cNvSpPr>
            <a:spLocks noGrp="1"/>
          </p:cNvSpPr>
          <p:nvPr>
            <p:ph type="sldNum" sz="quarter" idx="4"/>
          </p:nvPr>
        </p:nvSpPr>
        <p:spPr>
          <a:xfrm>
            <a:off x="570442" y="6502460"/>
            <a:ext cx="707191" cy="21141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700" b="0" i="0">
                <a:solidFill>
                  <a:srgbClr val="CAD227"/>
                </a:solidFill>
                <a:latin typeface="Verdana"/>
                <a:cs typeface="Verdana"/>
              </a:defRPr>
            </a:lvl1pPr>
          </a:lstStyle>
          <a:p>
            <a:fld id="{35A217FF-23F7-C444-A4FD-00A611C627E7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ee object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609600" y="1384152"/>
            <a:ext cx="4734144" cy="4525963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200"/>
            </a:lvl2pPr>
            <a:lvl3pPr>
              <a:defRPr sz="1100"/>
            </a:lvl3pPr>
            <a:lvl4pPr>
              <a:defRPr sz="1050"/>
            </a:lvl4pPr>
            <a:lvl5pPr>
              <a:defRPr sz="105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6077986" y="1384152"/>
            <a:ext cx="4694789" cy="4525963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200"/>
            </a:lvl2pPr>
            <a:lvl3pPr>
              <a:defRPr sz="1100"/>
            </a:lvl3pPr>
            <a:lvl4pPr>
              <a:defRPr sz="1050"/>
            </a:lvl4pPr>
            <a:lvl5pPr>
              <a:defRPr sz="105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8" name="Tijdelijke aanduiding voor dianummer 13"/>
          <p:cNvSpPr>
            <a:spLocks noGrp="1"/>
          </p:cNvSpPr>
          <p:nvPr>
            <p:ph type="sldNum" sz="quarter" idx="4"/>
          </p:nvPr>
        </p:nvSpPr>
        <p:spPr>
          <a:xfrm>
            <a:off x="570442" y="6502460"/>
            <a:ext cx="707191" cy="21141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700" b="0" i="0">
                <a:solidFill>
                  <a:srgbClr val="CAD227"/>
                </a:solidFill>
                <a:latin typeface="Verdana"/>
                <a:cs typeface="Verdana"/>
              </a:defRPr>
            </a:lvl1pPr>
          </a:lstStyle>
          <a:p>
            <a:fld id="{35A217FF-23F7-C444-A4FD-00A611C627E7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6" name="Tijdelijke aanduiding voor dianummer 13"/>
          <p:cNvSpPr>
            <a:spLocks noGrp="1"/>
          </p:cNvSpPr>
          <p:nvPr>
            <p:ph type="sldNum" sz="quarter" idx="4"/>
          </p:nvPr>
        </p:nvSpPr>
        <p:spPr>
          <a:xfrm>
            <a:off x="570442" y="6502460"/>
            <a:ext cx="707191" cy="21141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700" b="0" i="0">
                <a:solidFill>
                  <a:srgbClr val="CAD227"/>
                </a:solidFill>
                <a:latin typeface="Verdana"/>
                <a:cs typeface="Verdana"/>
              </a:defRPr>
            </a:lvl1pPr>
          </a:lstStyle>
          <a:p>
            <a:fld id="{35A217FF-23F7-C444-A4FD-00A611C627E7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6" name="Tijdelijke aanduiding voor dianummer 13"/>
          <p:cNvSpPr>
            <a:spLocks noGrp="1"/>
          </p:cNvSpPr>
          <p:nvPr>
            <p:ph type="sldNum" sz="quarter" idx="4"/>
          </p:nvPr>
        </p:nvSpPr>
        <p:spPr>
          <a:xfrm>
            <a:off x="570442" y="6502460"/>
            <a:ext cx="707191" cy="21141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700" b="0" i="0">
                <a:solidFill>
                  <a:srgbClr val="CAD227"/>
                </a:solidFill>
                <a:latin typeface="Verdana"/>
                <a:cs typeface="Verdana"/>
              </a:defRPr>
            </a:lvl1pPr>
          </a:lstStyle>
          <a:p>
            <a:fld id="{35A217FF-23F7-C444-A4FD-00A611C627E7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/>
              <a:t>Klik op het pictogram als u een afbeelding wilt toevoegen</a:t>
            </a: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8" name="Tijdelijke aanduiding voor dianummer 13"/>
          <p:cNvSpPr>
            <a:spLocks noGrp="1"/>
          </p:cNvSpPr>
          <p:nvPr>
            <p:ph type="sldNum" sz="quarter" idx="4"/>
          </p:nvPr>
        </p:nvSpPr>
        <p:spPr>
          <a:xfrm>
            <a:off x="570442" y="6502460"/>
            <a:ext cx="707191" cy="21141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700" b="0" i="0">
                <a:solidFill>
                  <a:srgbClr val="CAD227"/>
                </a:solidFill>
                <a:latin typeface="Verdana"/>
                <a:cs typeface="Verdana"/>
              </a:defRPr>
            </a:lvl1pPr>
          </a:lstStyle>
          <a:p>
            <a:fld id="{35A217FF-23F7-C444-A4FD-00A611C627E7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0F612ED-4CF9-21E8-F1F7-84CABC27D59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26D920BC-A4BA-54D5-408C-7E660B346E0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F150AAED-240D-237E-C0D2-7A72B5E017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DCA338-AD57-41C6-BFF8-4B1637D46EFA}" type="datetimeFigureOut">
              <a:rPr lang="nl-NL" smtClean="0"/>
              <a:t>3-6-2025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8CD04E74-8C50-1962-4FDE-931BE62162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D1FD1EC5-F186-8A09-DB7D-FC21CE5037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B32663-9E62-4848-941B-2AD258874238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3708104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DCE99BF-E10B-21DE-205E-5B17FD0067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2A46E93F-F67D-EF9B-C7DE-75CC368B71B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37A59566-A766-A919-017B-FA2006BEBD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DCA338-AD57-41C6-BFF8-4B1637D46EFA}" type="datetimeFigureOut">
              <a:rPr lang="nl-NL" smtClean="0"/>
              <a:t>3-6-2025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695A3F3A-B5D1-2A63-C1A1-D485BED33D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9C73FEFE-3556-F16B-0515-A0E47446F7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B32663-9E62-4848-941B-2AD258874238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6341773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7DA7F06-C6EF-E80B-3176-06C4BD4B18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BB90B977-4031-2D50-D1B1-97C655B54E5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2FCF953C-9357-8CBF-BD54-D8E318DC52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DCA338-AD57-41C6-BFF8-4B1637D46EFA}" type="datetimeFigureOut">
              <a:rPr lang="nl-NL" smtClean="0"/>
              <a:t>3-6-2025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0CEA6444-61C8-D621-3644-9C709DDDEC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EAF8F31F-8178-7CE3-2232-C3B7E5ABEF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B32663-9E62-4848-941B-2AD258874238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2847103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.xml"/><Relationship Id="rId3" Type="http://schemas.openxmlformats.org/officeDocument/2006/relationships/slideLayout" Target="../slideLayouts/slideLayout9.xml"/><Relationship Id="rId7" Type="http://schemas.openxmlformats.org/officeDocument/2006/relationships/slideLayout" Target="../slideLayouts/slideLayout13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Relationship Id="rId6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0.xml"/><Relationship Id="rId9" Type="http://schemas.openxmlformats.org/officeDocument/2006/relationships/slideLayout" Target="../slideLayouts/slideLayout1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8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609602" y="152105"/>
            <a:ext cx="10163173" cy="1011492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 dirty="0" err="1"/>
              <a:t>Titelstijl</a:t>
            </a:r>
            <a:r>
              <a:rPr lang="en-US" dirty="0"/>
              <a:t> van model </a:t>
            </a:r>
            <a:r>
              <a:rPr lang="en-US" dirty="0" err="1"/>
              <a:t>bewerken</a:t>
            </a:r>
            <a:endParaRPr lang="nl-NL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609602" y="1429783"/>
            <a:ext cx="10163173" cy="466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err="1"/>
              <a:t>Klik</a:t>
            </a:r>
            <a:r>
              <a:rPr lang="en-US" dirty="0"/>
              <a:t> </a:t>
            </a:r>
            <a:r>
              <a:rPr lang="en-US" dirty="0" err="1"/>
              <a:t>om</a:t>
            </a:r>
            <a:r>
              <a:rPr lang="en-US" dirty="0"/>
              <a:t> de </a:t>
            </a:r>
            <a:r>
              <a:rPr lang="en-US" dirty="0" err="1"/>
              <a:t>tekststijl</a:t>
            </a:r>
            <a:r>
              <a:rPr lang="en-US" dirty="0"/>
              <a:t> van het model </a:t>
            </a:r>
            <a:r>
              <a:rPr lang="en-US" dirty="0" err="1"/>
              <a:t>te</a:t>
            </a:r>
            <a:r>
              <a:rPr lang="en-US" dirty="0"/>
              <a:t> </a:t>
            </a:r>
            <a:r>
              <a:rPr lang="en-US" dirty="0" err="1"/>
              <a:t>bewerken</a:t>
            </a:r>
            <a:endParaRPr lang="en-US" dirty="0"/>
          </a:p>
          <a:p>
            <a:pPr lvl="1"/>
            <a:r>
              <a:rPr lang="en-US" dirty="0" err="1"/>
              <a:t>Tweede</a:t>
            </a:r>
            <a:r>
              <a:rPr lang="en-US" dirty="0"/>
              <a:t> </a:t>
            </a:r>
            <a:r>
              <a:rPr lang="en-US" dirty="0" err="1"/>
              <a:t>niveau</a:t>
            </a:r>
            <a:endParaRPr lang="en-US" dirty="0"/>
          </a:p>
          <a:p>
            <a:pPr lvl="2"/>
            <a:r>
              <a:rPr lang="en-US" dirty="0" err="1"/>
              <a:t>Derde</a:t>
            </a:r>
            <a:r>
              <a:rPr lang="en-US" dirty="0"/>
              <a:t> </a:t>
            </a:r>
            <a:r>
              <a:rPr lang="en-US" dirty="0" err="1"/>
              <a:t>niveau</a:t>
            </a:r>
            <a:endParaRPr lang="en-US" dirty="0"/>
          </a:p>
          <a:p>
            <a:pPr lvl="3"/>
            <a:r>
              <a:rPr lang="en-US" dirty="0" err="1"/>
              <a:t>Vierde</a:t>
            </a:r>
            <a:r>
              <a:rPr lang="en-US" dirty="0"/>
              <a:t> </a:t>
            </a:r>
            <a:r>
              <a:rPr lang="en-US" dirty="0" err="1"/>
              <a:t>niveau</a:t>
            </a:r>
            <a:endParaRPr lang="en-US" dirty="0"/>
          </a:p>
          <a:p>
            <a:pPr lvl="4"/>
            <a:r>
              <a:rPr lang="en-US" dirty="0" err="1"/>
              <a:t>Vijfde</a:t>
            </a:r>
            <a:r>
              <a:rPr lang="en-US" dirty="0"/>
              <a:t> </a:t>
            </a:r>
            <a:r>
              <a:rPr lang="en-US" dirty="0" err="1"/>
              <a:t>niveau</a:t>
            </a:r>
            <a:endParaRPr lang="nl-NL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1277632" y="6510065"/>
            <a:ext cx="4755627" cy="196203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700" b="0" i="0">
                <a:solidFill>
                  <a:schemeClr val="bg1"/>
                </a:solidFill>
                <a:latin typeface="Verdana"/>
                <a:cs typeface="Verdana"/>
              </a:defRPr>
            </a:lvl1pPr>
          </a:lstStyle>
          <a:p>
            <a:endParaRPr lang="nl-NL" dirty="0"/>
          </a:p>
        </p:txBody>
      </p:sp>
      <p:sp>
        <p:nvSpPr>
          <p:cNvPr id="13" name="Tijdelijke aanduiding voor voettekst 4"/>
          <p:cNvSpPr txBox="1">
            <a:spLocks/>
          </p:cNvSpPr>
          <p:nvPr userDrawn="1"/>
        </p:nvSpPr>
        <p:spPr>
          <a:xfrm>
            <a:off x="925341" y="6510065"/>
            <a:ext cx="210331" cy="1962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700" b="0" i="0">
                <a:solidFill>
                  <a:schemeClr val="bg1"/>
                </a:solidFill>
                <a:latin typeface="Verdana"/>
                <a:cs typeface="Verdana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7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|</a:t>
            </a:r>
          </a:p>
        </p:txBody>
      </p:sp>
      <p:sp>
        <p:nvSpPr>
          <p:cNvPr id="14" name="Tijdelijke aanduiding voor dianummer 13"/>
          <p:cNvSpPr>
            <a:spLocks noGrp="1"/>
          </p:cNvSpPr>
          <p:nvPr>
            <p:ph type="sldNum" sz="quarter" idx="4"/>
          </p:nvPr>
        </p:nvSpPr>
        <p:spPr>
          <a:xfrm>
            <a:off x="570442" y="6502460"/>
            <a:ext cx="707191" cy="21141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700" b="0" i="0">
                <a:solidFill>
                  <a:srgbClr val="CAD227"/>
                </a:solidFill>
                <a:latin typeface="Verdana"/>
                <a:cs typeface="Verdana"/>
              </a:defRPr>
            </a:lvl1pPr>
          </a:lstStyle>
          <a:p>
            <a:fld id="{35A217FF-23F7-C444-A4FD-00A611C627E7}" type="slidenum">
              <a:rPr lang="nl-NL" smtClean="0"/>
              <a:pPr/>
              <a:t>‹nr.›</a:t>
            </a:fld>
            <a:endParaRPr lang="nl-N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4" r:id="rId4"/>
    <p:sldLayoutId id="2147483655" r:id="rId5"/>
    <p:sldLayoutId id="2147483657" r:id="rId6"/>
  </p:sldLayoutIdLst>
  <p:hf hdr="0" dt="0"/>
  <p:txStyles>
    <p:titleStyle>
      <a:lvl1pPr algn="l" defTabSz="457200" rtl="0" eaLnBrk="1" latinLnBrk="0" hangingPunct="1">
        <a:spcBef>
          <a:spcPct val="0"/>
        </a:spcBef>
        <a:buNone/>
        <a:defRPr sz="2400" b="1" i="0" kern="1200">
          <a:solidFill>
            <a:srgbClr val="0A5381"/>
          </a:solidFill>
          <a:latin typeface="Verdana"/>
          <a:ea typeface="+mj-ea"/>
          <a:cs typeface="Verdana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1600" b="0" i="0" kern="1200">
          <a:solidFill>
            <a:srgbClr val="0A5381"/>
          </a:solidFill>
          <a:latin typeface="Verdana"/>
          <a:ea typeface="+mn-ea"/>
          <a:cs typeface="Verdana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1400" b="0" i="0" kern="1200">
          <a:solidFill>
            <a:srgbClr val="B3BB22"/>
          </a:solidFill>
          <a:latin typeface="Verdana"/>
          <a:ea typeface="+mn-ea"/>
          <a:cs typeface="Verdana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1200" b="0" i="0" kern="1200">
          <a:solidFill>
            <a:srgbClr val="0A5381"/>
          </a:solidFill>
          <a:latin typeface="Verdana"/>
          <a:ea typeface="+mn-ea"/>
          <a:cs typeface="Verdana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1100" b="0" i="0" kern="1200">
          <a:solidFill>
            <a:srgbClr val="B3BB22"/>
          </a:solidFill>
          <a:latin typeface="Verdana"/>
          <a:ea typeface="+mn-ea"/>
          <a:cs typeface="Verdana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1100" b="0" i="0" kern="1200">
          <a:solidFill>
            <a:srgbClr val="0A5381"/>
          </a:solidFill>
          <a:latin typeface="Verdana"/>
          <a:ea typeface="+mn-ea"/>
          <a:cs typeface="Verdana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id="{2558FB06-EE5E-4846-4DA6-802192EEB6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73EEAC80-7583-44F6-F631-738BEF66DC4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3AA2F21B-0FED-37D3-DA3D-589BC016B15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EDDCA338-AD57-41C6-BFF8-4B1637D46EFA}" type="datetimeFigureOut">
              <a:rPr lang="nl-NL" smtClean="0"/>
              <a:t>3-6-2025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66C23E13-C834-B6CC-E7AB-CECCD5CBD85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3347CEC8-8C05-18E8-40C0-065B1BB495C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5DB32663-9E62-4848-941B-2AD258874238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5805491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hltsamen.klimaatatlas.net/" TargetMode="Externa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tel 17"/>
          <p:cNvSpPr>
            <a:spLocks noGrp="1"/>
          </p:cNvSpPr>
          <p:nvPr>
            <p:ph type="ctrTitle"/>
          </p:nvPr>
        </p:nvSpPr>
        <p:spPr>
          <a:xfrm>
            <a:off x="914400" y="1395415"/>
            <a:ext cx="8534400" cy="570545"/>
          </a:xfrm>
        </p:spPr>
        <p:txBody>
          <a:bodyPr/>
          <a:lstStyle/>
          <a:p>
            <a:r>
              <a:rPr lang="nl-NL" dirty="0"/>
              <a:t>Bijeenkomst wateroverlast in de Bomenbuurt </a:t>
            </a:r>
          </a:p>
        </p:txBody>
      </p:sp>
      <p:sp>
        <p:nvSpPr>
          <p:cNvPr id="19" name="Subtitel 18"/>
          <p:cNvSpPr>
            <a:spLocks noGrp="1"/>
          </p:cNvSpPr>
          <p:nvPr>
            <p:ph type="subTitle" idx="1"/>
          </p:nvPr>
        </p:nvSpPr>
        <p:spPr>
          <a:xfrm>
            <a:off x="924037" y="2124546"/>
            <a:ext cx="8534400" cy="874600"/>
          </a:xfrm>
        </p:spPr>
        <p:txBody>
          <a:bodyPr/>
          <a:lstStyle/>
          <a:p>
            <a:r>
              <a:rPr lang="nl-NL" dirty="0"/>
              <a:t>Donderdag 6 maart 2025</a:t>
            </a: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>
            <a:normAutofit lnSpcReduction="10000"/>
          </a:bodyPr>
          <a:lstStyle/>
          <a:p>
            <a:r>
              <a:rPr lang="nl-NL" dirty="0"/>
              <a:t>Bijeenkomst wateroverlast in de Bomenbuurt 6 maart 2025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35A217FF-23F7-C444-A4FD-00A611C627E7}" type="slidenum">
              <a:rPr lang="nl-NL" smtClean="0"/>
              <a:pPr/>
              <a:t>1</a:t>
            </a:fld>
            <a:endParaRPr lang="nl-NL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96E96D9-BC69-5B37-6D5A-A8FC6B14028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A2020A7-C1B7-D256-8DC4-E78A020C2B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Water </a:t>
            </a:r>
            <a:r>
              <a:rPr lang="nl-NL" sz="1600" b="0" dirty="0"/>
              <a:t>Gebiedskenmerken</a:t>
            </a:r>
            <a:br>
              <a:rPr lang="nl-NL" dirty="0"/>
            </a:br>
            <a:endParaRPr lang="nl-NL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11861259-6786-D2A0-9F47-FB445FEE4DB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1950" y="866030"/>
            <a:ext cx="10163173" cy="4665963"/>
          </a:xfrm>
        </p:spPr>
        <p:txBody>
          <a:bodyPr/>
          <a:lstStyle/>
          <a:p>
            <a:endParaRPr lang="nl-NL" dirty="0"/>
          </a:p>
          <a:p>
            <a:endParaRPr lang="nl-NL" dirty="0"/>
          </a:p>
          <a:p>
            <a:endParaRPr lang="nl-NL" dirty="0"/>
          </a:p>
          <a:p>
            <a:endParaRPr lang="nl-NL" dirty="0"/>
          </a:p>
          <a:p>
            <a:endParaRPr lang="nl-NL" dirty="0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14680F71-AE32-3AED-2660-B98F89BA09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>
            <a:normAutofit lnSpcReduction="10000"/>
          </a:bodyPr>
          <a:lstStyle/>
          <a:p>
            <a:r>
              <a:rPr lang="nl-NL" dirty="0"/>
              <a:t>Bijeenkomst wateroverlast in de Bomenbuurt 6 maart 2025</a:t>
            </a:r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86F469D9-77CE-1A77-38F3-8F54FE742D0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35A217FF-23F7-C444-A4FD-00A611C627E7}" type="slidenum">
              <a:rPr lang="nl-NL" smtClean="0"/>
              <a:pPr/>
              <a:t>10</a:t>
            </a:fld>
            <a:endParaRPr lang="nl-NL"/>
          </a:p>
        </p:txBody>
      </p:sp>
      <p:grpSp>
        <p:nvGrpSpPr>
          <p:cNvPr id="6" name="Groep 5">
            <a:extLst>
              <a:ext uri="{FF2B5EF4-FFF2-40B4-BE49-F238E27FC236}">
                <a16:creationId xmlns:a16="http://schemas.microsoft.com/office/drawing/2014/main" id="{3DB4D4C4-6058-2D3D-DC35-4D4AF318FAFF}"/>
              </a:ext>
            </a:extLst>
          </p:cNvPr>
          <p:cNvGrpSpPr/>
          <p:nvPr/>
        </p:nvGrpSpPr>
        <p:grpSpPr>
          <a:xfrm>
            <a:off x="773545" y="955149"/>
            <a:ext cx="8346612" cy="5446323"/>
            <a:chOff x="1021843" y="1217804"/>
            <a:chExt cx="8346612" cy="5446323"/>
          </a:xfrm>
        </p:grpSpPr>
        <p:pic>
          <p:nvPicPr>
            <p:cNvPr id="7" name="Afbeelding 6">
              <a:extLst>
                <a:ext uri="{FF2B5EF4-FFF2-40B4-BE49-F238E27FC236}">
                  <a16:creationId xmlns:a16="http://schemas.microsoft.com/office/drawing/2014/main" id="{988451D4-022E-40AC-9E20-69532781791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screen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7987949" y="4729443"/>
              <a:ext cx="1380506" cy="1222195"/>
            </a:xfrm>
            <a:prstGeom prst="rect">
              <a:avLst/>
            </a:prstGeom>
          </p:spPr>
        </p:pic>
        <p:grpSp>
          <p:nvGrpSpPr>
            <p:cNvPr id="9" name="Groep 8">
              <a:extLst>
                <a:ext uri="{FF2B5EF4-FFF2-40B4-BE49-F238E27FC236}">
                  <a16:creationId xmlns:a16="http://schemas.microsoft.com/office/drawing/2014/main" id="{2E8A3305-2908-27B2-829A-D10A542EBE31}"/>
                </a:ext>
              </a:extLst>
            </p:cNvPr>
            <p:cNvGrpSpPr/>
            <p:nvPr/>
          </p:nvGrpSpPr>
          <p:grpSpPr>
            <a:xfrm>
              <a:off x="1021843" y="3838155"/>
              <a:ext cx="6782463" cy="2825972"/>
              <a:chOff x="118450" y="1498189"/>
              <a:chExt cx="11955100" cy="4386564"/>
            </a:xfrm>
          </p:grpSpPr>
          <p:pic>
            <p:nvPicPr>
              <p:cNvPr id="12" name="Afbeelding 11">
                <a:extLst>
                  <a:ext uri="{FF2B5EF4-FFF2-40B4-BE49-F238E27FC236}">
                    <a16:creationId xmlns:a16="http://schemas.microsoft.com/office/drawing/2014/main" id="{7BD0E661-C87F-5FC1-3826-1F8868FBA7D6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118450" y="1498189"/>
                <a:ext cx="11955100" cy="3966693"/>
              </a:xfrm>
              <a:prstGeom prst="rect">
                <a:avLst/>
              </a:prstGeom>
            </p:spPr>
          </p:pic>
          <p:cxnSp>
            <p:nvCxnSpPr>
              <p:cNvPr id="13" name="Rechte verbindingslijn met pijl 12">
                <a:extLst>
                  <a:ext uri="{FF2B5EF4-FFF2-40B4-BE49-F238E27FC236}">
                    <a16:creationId xmlns:a16="http://schemas.microsoft.com/office/drawing/2014/main" id="{9DFAB1DE-9D4F-8E3D-0E63-98F9C1A811A8}"/>
                  </a:ext>
                </a:extLst>
              </p:cNvPr>
              <p:cNvCxnSpPr/>
              <p:nvPr/>
            </p:nvCxnSpPr>
            <p:spPr>
              <a:xfrm flipH="1">
                <a:off x="5314988" y="2012489"/>
                <a:ext cx="14804" cy="3635506"/>
              </a:xfrm>
              <a:prstGeom prst="straightConnector1">
                <a:avLst/>
              </a:prstGeom>
              <a:ln>
                <a:solidFill>
                  <a:srgbClr val="FF0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4" name="Tekstvak 13">
                <a:extLst>
                  <a:ext uri="{FF2B5EF4-FFF2-40B4-BE49-F238E27FC236}">
                    <a16:creationId xmlns:a16="http://schemas.microsoft.com/office/drawing/2014/main" id="{9FF016B8-A8B8-3621-A9A2-D0ABAD94618A}"/>
                  </a:ext>
                </a:extLst>
              </p:cNvPr>
              <p:cNvSpPr txBox="1"/>
              <p:nvPr/>
            </p:nvSpPr>
            <p:spPr>
              <a:xfrm>
                <a:off x="5226382" y="5411233"/>
                <a:ext cx="1739236" cy="4735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nl-NL" sz="1200" dirty="0"/>
                  <a:t>Sassenheim</a:t>
                </a:r>
              </a:p>
            </p:txBody>
          </p:sp>
          <p:cxnSp>
            <p:nvCxnSpPr>
              <p:cNvPr id="15" name="Rechte verbindingslijn met pijl 14">
                <a:extLst>
                  <a:ext uri="{FF2B5EF4-FFF2-40B4-BE49-F238E27FC236}">
                    <a16:creationId xmlns:a16="http://schemas.microsoft.com/office/drawing/2014/main" id="{DB7868EC-E7F5-C585-91C9-C37C294C2F39}"/>
                  </a:ext>
                </a:extLst>
              </p:cNvPr>
              <p:cNvCxnSpPr/>
              <p:nvPr/>
            </p:nvCxnSpPr>
            <p:spPr>
              <a:xfrm flipH="1">
                <a:off x="6710414" y="2012489"/>
                <a:ext cx="14804" cy="3635506"/>
              </a:xfrm>
              <a:prstGeom prst="straightConnector1">
                <a:avLst/>
              </a:prstGeom>
              <a:ln>
                <a:solidFill>
                  <a:srgbClr val="FF0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pic>
          <p:nvPicPr>
            <p:cNvPr id="11" name="Afbeelding 10">
              <a:extLst>
                <a:ext uri="{FF2B5EF4-FFF2-40B4-BE49-F238E27FC236}">
                  <a16:creationId xmlns:a16="http://schemas.microsoft.com/office/drawing/2014/main" id="{4E7E6215-39AE-4A4A-22D3-21B2BBEADDF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021843" y="1217804"/>
              <a:ext cx="8036109" cy="279934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7154833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32F3C50-AF2C-2EB2-75C9-676E171EDA5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1BD735E-9C7F-ACE9-2D9E-24FA65E616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dirty="0"/>
              <a:t>Water </a:t>
            </a:r>
            <a:r>
              <a:rPr lang="nl-NL" sz="1600" b="0" dirty="0"/>
              <a:t>Geschiedenis van de Floris </a:t>
            </a:r>
            <a:r>
              <a:rPr lang="nl-NL" sz="1600" b="0" dirty="0" err="1"/>
              <a:t>SchoutenVrouwenpolder</a:t>
            </a:r>
            <a:r>
              <a:rPr lang="nl-NL" sz="1600" b="0" dirty="0"/>
              <a:t> (FSV polder)</a:t>
            </a:r>
            <a:br>
              <a:rPr lang="nl-NL" sz="1600" dirty="0"/>
            </a:br>
            <a:endParaRPr lang="nl-NL" sz="1600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5D933570-58C4-33E0-6B4F-A6511E8DAF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0137" y="968056"/>
            <a:ext cx="10163173" cy="4665963"/>
          </a:xfrm>
        </p:spPr>
        <p:txBody>
          <a:bodyPr/>
          <a:lstStyle/>
          <a:p>
            <a:endParaRPr lang="nl-NL" dirty="0"/>
          </a:p>
          <a:p>
            <a:pPr marL="0" indent="0">
              <a:buNone/>
            </a:pPr>
            <a:r>
              <a:rPr lang="nl-NL" sz="1200" b="1" dirty="0"/>
              <a:t>Ontstaansgeschiedenis huidig watersysteem </a:t>
            </a:r>
            <a:r>
              <a:rPr lang="nl-NL" sz="1200" dirty="0"/>
              <a:t>(bestuur en beheer):</a:t>
            </a:r>
          </a:p>
          <a:p>
            <a:pPr marL="0" indent="0">
              <a:buNone/>
            </a:pPr>
            <a:endParaRPr lang="nl-NL" sz="1200" dirty="0"/>
          </a:p>
          <a:p>
            <a:r>
              <a:rPr lang="nl-NL" sz="1200" dirty="0"/>
              <a:t>Tot 12</a:t>
            </a:r>
            <a:r>
              <a:rPr lang="nl-NL" sz="1200" baseline="30000" dirty="0"/>
              <a:t>e</a:t>
            </a:r>
            <a:r>
              <a:rPr lang="nl-NL" sz="1200" dirty="0"/>
              <a:t> eeuw natuurlijke afwatering naar Oude Rijn (zuidwaarts).</a:t>
            </a:r>
          </a:p>
          <a:p>
            <a:endParaRPr lang="nl-NL" sz="1200" dirty="0"/>
          </a:p>
          <a:p>
            <a:r>
              <a:rPr lang="nl-NL" sz="1200" dirty="0"/>
              <a:t>Na verzanding Oude Rijn graven ontwateringen naar de poelen (oostwaarts).</a:t>
            </a:r>
          </a:p>
          <a:p>
            <a:endParaRPr lang="nl-NL" sz="1200" dirty="0"/>
          </a:p>
          <a:p>
            <a:r>
              <a:rPr lang="nl-NL" sz="1200" dirty="0"/>
              <a:t>16</a:t>
            </a:r>
            <a:r>
              <a:rPr lang="nl-NL" sz="1200" baseline="30000" dirty="0"/>
              <a:t>e</a:t>
            </a:r>
            <a:r>
              <a:rPr lang="nl-NL" sz="1200" dirty="0"/>
              <a:t> eeuw; wateroverlast door veenoxidatie </a:t>
            </a:r>
            <a:r>
              <a:rPr lang="nl-NL" sz="1200" dirty="0">
                <a:sym typeface="Wingdings" panose="05000000000000000000" pitchFamily="2" charset="2"/>
              </a:rPr>
              <a:t></a:t>
            </a:r>
            <a:r>
              <a:rPr lang="nl-NL" sz="1200" dirty="0"/>
              <a:t>poldervorming (1565 FS-polder; 1633 V-polder).</a:t>
            </a:r>
          </a:p>
          <a:p>
            <a:endParaRPr lang="nl-NL" sz="1200" dirty="0"/>
          </a:p>
          <a:p>
            <a:r>
              <a:rPr lang="nl-NL" sz="1200" dirty="0"/>
              <a:t>1657 nieuwe molen en molengang naar </a:t>
            </a:r>
            <a:r>
              <a:rPr lang="nl-NL" sz="1200" dirty="0" err="1"/>
              <a:t>Sassenheimervaart</a:t>
            </a:r>
            <a:r>
              <a:rPr lang="nl-NL" sz="1200" dirty="0"/>
              <a:t>. Bemalingslocatie in gebruik tot 1942.</a:t>
            </a:r>
          </a:p>
          <a:p>
            <a:endParaRPr lang="nl-NL" sz="1200" dirty="0"/>
          </a:p>
          <a:p>
            <a:r>
              <a:rPr lang="nl-NL" sz="1200" dirty="0"/>
              <a:t>1658 beheer onder 1 waterschapsbestuur gebracht </a:t>
            </a:r>
            <a:r>
              <a:rPr lang="nl-NL" sz="1200" dirty="0">
                <a:sym typeface="Wingdings" panose="05000000000000000000" pitchFamily="2" charset="2"/>
              </a:rPr>
              <a:t></a:t>
            </a:r>
            <a:r>
              <a:rPr lang="nl-NL" sz="1200" dirty="0"/>
              <a:t>FSV-polder (tot 1979). In 1995 onder HHR.</a:t>
            </a:r>
          </a:p>
          <a:p>
            <a:endParaRPr lang="nl-NL" dirty="0"/>
          </a:p>
          <a:p>
            <a:endParaRPr lang="nl-NL" dirty="0"/>
          </a:p>
          <a:p>
            <a:endParaRPr lang="nl-NL" dirty="0"/>
          </a:p>
          <a:p>
            <a:endParaRPr lang="nl-NL" dirty="0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D82C6905-A949-4186-244A-CA0C495491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>
            <a:normAutofit lnSpcReduction="10000"/>
          </a:bodyPr>
          <a:lstStyle/>
          <a:p>
            <a:r>
              <a:rPr lang="nl-NL" dirty="0"/>
              <a:t>Bijeenkomst wateroverlast in de Bomenbuurt 6 maart 2025</a:t>
            </a:r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648731E8-CB3E-8D25-4D6F-577BFF6192E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35A217FF-23F7-C444-A4FD-00A611C627E7}" type="slidenum">
              <a:rPr lang="nl-NL" smtClean="0"/>
              <a:pPr/>
              <a:t>11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79957629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625C736-EC28-F1F3-51C7-EAA75E74E4D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5143529-570E-1C5A-4E33-0C131C9874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2" y="269794"/>
            <a:ext cx="10163173" cy="1011492"/>
          </a:xfrm>
        </p:spPr>
        <p:txBody>
          <a:bodyPr>
            <a:normAutofit/>
          </a:bodyPr>
          <a:lstStyle/>
          <a:p>
            <a:r>
              <a:rPr lang="nl-NL" dirty="0"/>
              <a:t>Water </a:t>
            </a:r>
            <a:r>
              <a:rPr lang="nl-NL" sz="1600" b="0" dirty="0"/>
              <a:t>Geschiedenis van de Floris </a:t>
            </a:r>
            <a:r>
              <a:rPr lang="nl-NL" sz="1600" b="0" dirty="0" err="1"/>
              <a:t>SchoutenVrouwenpolder</a:t>
            </a:r>
            <a:r>
              <a:rPr lang="nl-NL" sz="1600" b="0" dirty="0"/>
              <a:t> (FSV polder)</a:t>
            </a:r>
            <a:br>
              <a:rPr lang="nl-NL" dirty="0"/>
            </a:br>
            <a:endParaRPr lang="nl-NL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EAD31B9F-7BF3-4766-1F4A-123E52E614F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0137" y="968056"/>
            <a:ext cx="10163173" cy="4665963"/>
          </a:xfrm>
        </p:spPr>
        <p:txBody>
          <a:bodyPr/>
          <a:lstStyle/>
          <a:p>
            <a:endParaRPr lang="nl-NL" dirty="0"/>
          </a:p>
          <a:p>
            <a:pPr marL="0" indent="0">
              <a:buNone/>
            </a:pPr>
            <a:r>
              <a:rPr lang="nl-NL" sz="1200" b="1" dirty="0"/>
              <a:t>Ontstaansgeschiedenis huidig watersysteem </a:t>
            </a:r>
            <a:r>
              <a:rPr lang="nl-NL" sz="1200" dirty="0"/>
              <a:t>(bestuur en beheer):</a:t>
            </a:r>
          </a:p>
          <a:p>
            <a:pPr marL="0" indent="0">
              <a:buNone/>
            </a:pPr>
            <a:endParaRPr lang="nl-NL" sz="1200" dirty="0"/>
          </a:p>
          <a:p>
            <a:endParaRPr lang="nl-NL" dirty="0"/>
          </a:p>
          <a:p>
            <a:endParaRPr lang="nl-NL" dirty="0"/>
          </a:p>
          <a:p>
            <a:endParaRPr lang="nl-NL" dirty="0"/>
          </a:p>
          <a:p>
            <a:endParaRPr lang="nl-NL" dirty="0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3B3A8EFC-9217-AE17-2B0E-A81C0C8B56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>
            <a:normAutofit lnSpcReduction="10000"/>
          </a:bodyPr>
          <a:lstStyle/>
          <a:p>
            <a:r>
              <a:rPr lang="nl-NL" dirty="0"/>
              <a:t>Bijeenkomst wateroverlast in de Bomenbuurt 6 maart 2025</a:t>
            </a:r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BDB7F990-D687-F440-F8BE-F2D49B93B4A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35A217FF-23F7-C444-A4FD-00A611C627E7}" type="slidenum">
              <a:rPr lang="nl-NL" smtClean="0"/>
              <a:pPr/>
              <a:t>12</a:t>
            </a:fld>
            <a:endParaRPr lang="nl-NL"/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88FFCF5C-F9FE-C08E-4EF1-5A32419D623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821947" y="1692173"/>
            <a:ext cx="3568298" cy="24840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8" name="Tekstvak 7">
            <a:extLst>
              <a:ext uri="{FF2B5EF4-FFF2-40B4-BE49-F238E27FC236}">
                <a16:creationId xmlns:a16="http://schemas.microsoft.com/office/drawing/2014/main" id="{002417BF-A8AF-6FB5-A960-FF93A808AFBE}"/>
              </a:ext>
            </a:extLst>
          </p:cNvPr>
          <p:cNvSpPr txBox="1"/>
          <p:nvPr/>
        </p:nvSpPr>
        <p:spPr>
          <a:xfrm>
            <a:off x="851244" y="4258728"/>
            <a:ext cx="609600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l-NL" sz="900" b="1" dirty="0">
                <a:solidFill>
                  <a:srgbClr val="0A5381"/>
                </a:solidFill>
                <a:latin typeface="Verdana" panose="020B0604030504040204" pitchFamily="34" charset="0"/>
                <a:ea typeface="Verdana" panose="020B060403050404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↑ </a:t>
            </a:r>
            <a:r>
              <a:rPr lang="nl-NL" sz="900" dirty="0">
                <a:solidFill>
                  <a:srgbClr val="0A5381"/>
                </a:solidFill>
                <a:latin typeface="Verdana" panose="020B0604030504040204" pitchFamily="34" charset="0"/>
                <a:ea typeface="Verdana" panose="020B0604030504040204" pitchFamily="34" charset="0"/>
                <a:sym typeface="Wingdings" panose="05000000000000000000" pitchFamily="2" charset="2"/>
              </a:rPr>
              <a:t>Ca 1850</a:t>
            </a:r>
          </a:p>
          <a:p>
            <a:endParaRPr lang="nl-NL" sz="900" dirty="0">
              <a:solidFill>
                <a:srgbClr val="0A5381"/>
              </a:solidFill>
              <a:latin typeface="Verdana" panose="020B0604030504040204" pitchFamily="34" charset="0"/>
              <a:ea typeface="Verdana" panose="020B0604030504040204" pitchFamily="34" charset="0"/>
              <a:sym typeface="Wingdings" panose="05000000000000000000" pitchFamily="2" charset="2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900" dirty="0">
                <a:solidFill>
                  <a:srgbClr val="0A5381"/>
                </a:solidFill>
                <a:latin typeface="Verdana" panose="020B0604030504040204" pitchFamily="34" charset="0"/>
                <a:ea typeface="Verdana" panose="020B0604030504040204" pitchFamily="34" charset="0"/>
                <a:sym typeface="Wingdings" panose="05000000000000000000" pitchFamily="2" charset="2"/>
              </a:rPr>
              <a:t>Molenlocatie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900" dirty="0">
                <a:solidFill>
                  <a:srgbClr val="0A5381"/>
                </a:solidFill>
                <a:latin typeface="Verdana" panose="020B0604030504040204" pitchFamily="34" charset="0"/>
                <a:ea typeface="Verdana" panose="020B0604030504040204" pitchFamily="34" charset="0"/>
                <a:sym typeface="Wingdings" panose="05000000000000000000" pitchFamily="2" charset="2"/>
              </a:rPr>
              <a:t>Oppervlaktewater (buffering)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900" dirty="0">
                <a:solidFill>
                  <a:srgbClr val="0A5381"/>
                </a:solidFill>
                <a:latin typeface="Verdana" panose="020B0604030504040204" pitchFamily="34" charset="0"/>
                <a:ea typeface="Verdana" panose="020B0604030504040204" pitchFamily="34" charset="0"/>
                <a:sym typeface="Wingdings" panose="05000000000000000000" pitchFamily="2" charset="2"/>
              </a:rPr>
              <a:t>Recente bollenteelt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900" dirty="0">
                <a:solidFill>
                  <a:srgbClr val="0A5381"/>
                </a:solidFill>
                <a:latin typeface="Verdana" panose="020B0604030504040204" pitchFamily="34" charset="0"/>
                <a:ea typeface="Verdana" panose="020B0604030504040204" pitchFamily="34" charset="0"/>
                <a:sym typeface="Wingdings" panose="05000000000000000000" pitchFamily="2" charset="2"/>
              </a:rPr>
              <a:t>Haarlemmermeer (recent)</a:t>
            </a:r>
          </a:p>
        </p:txBody>
      </p:sp>
      <p:pic>
        <p:nvPicPr>
          <p:cNvPr id="9" name="Afbeelding 8">
            <a:extLst>
              <a:ext uri="{FF2B5EF4-FFF2-40B4-BE49-F238E27FC236}">
                <a16:creationId xmlns:a16="http://schemas.microsoft.com/office/drawing/2014/main" id="{23CB5175-0D4C-0A1F-51BA-5853393EC89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50475" y="1731123"/>
            <a:ext cx="3081865" cy="2520000"/>
          </a:xfrm>
          <a:prstGeom prst="rect">
            <a:avLst/>
          </a:prstGeom>
        </p:spPr>
      </p:pic>
      <p:sp>
        <p:nvSpPr>
          <p:cNvPr id="11" name="Tekstvak 10">
            <a:extLst>
              <a:ext uri="{FF2B5EF4-FFF2-40B4-BE49-F238E27FC236}">
                <a16:creationId xmlns:a16="http://schemas.microsoft.com/office/drawing/2014/main" id="{62196312-3938-E948-948C-FF7E894A3F76}"/>
              </a:ext>
            </a:extLst>
          </p:cNvPr>
          <p:cNvSpPr txBox="1"/>
          <p:nvPr/>
        </p:nvSpPr>
        <p:spPr>
          <a:xfrm>
            <a:off x="7992570" y="1692173"/>
            <a:ext cx="3130221" cy="25545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ç"/>
            </a:pPr>
            <a:r>
              <a:rPr lang="nl-NL" sz="1000" dirty="0">
                <a:solidFill>
                  <a:srgbClr val="0A5381"/>
                </a:solidFill>
                <a:sym typeface="Wingdings" panose="05000000000000000000" pitchFamily="2" charset="2"/>
              </a:rPr>
              <a:t>1975 - 2007.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1000" dirty="0">
                <a:solidFill>
                  <a:srgbClr val="0A5381"/>
                </a:solidFill>
                <a:sym typeface="Wingdings" panose="05000000000000000000" pitchFamily="2" charset="2"/>
              </a:rPr>
              <a:t>Verstedelijking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1000" dirty="0">
                <a:solidFill>
                  <a:srgbClr val="0A5381"/>
                </a:solidFill>
                <a:sym typeface="Wingdings" panose="05000000000000000000" pitchFamily="2" charset="2"/>
              </a:rPr>
              <a:t>Veel oppervlakte water gedempt.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1000" dirty="0">
                <a:solidFill>
                  <a:srgbClr val="0A5381"/>
                </a:solidFill>
                <a:sym typeface="Wingdings" panose="05000000000000000000" pitchFamily="2" charset="2"/>
              </a:rPr>
              <a:t>Hoofdpolderontwatering opgenomen.</a:t>
            </a:r>
          </a:p>
          <a:p>
            <a:pPr marL="285750" indent="-285750">
              <a:buFont typeface="Wingdings" panose="05000000000000000000" pitchFamily="2" charset="2"/>
              <a:buChar char="ç"/>
            </a:pPr>
            <a:endParaRPr lang="nl-NL" sz="1000" dirty="0">
              <a:solidFill>
                <a:srgbClr val="0A5381"/>
              </a:solidFill>
              <a:sym typeface="Wingdings" panose="05000000000000000000" pitchFamily="2" charset="2"/>
            </a:endParaRPr>
          </a:p>
          <a:p>
            <a:r>
              <a:rPr lang="nl-NL" sz="1000" dirty="0">
                <a:solidFill>
                  <a:srgbClr val="0A5381"/>
                </a:solidFill>
                <a:sym typeface="Wingdings" panose="05000000000000000000" pitchFamily="2" charset="2"/>
              </a:rPr>
              <a:t>Waterkwantiteit: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1000" dirty="0">
                <a:solidFill>
                  <a:srgbClr val="0A5381"/>
                </a:solidFill>
                <a:sym typeface="Wingdings" panose="05000000000000000000" pitchFamily="2" charset="2"/>
              </a:rPr>
              <a:t>Systeem met korte reactietijd.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1000" dirty="0">
                <a:solidFill>
                  <a:srgbClr val="0A5381"/>
                </a:solidFill>
                <a:sym typeface="Wingdings" panose="05000000000000000000" pitchFamily="2" charset="2"/>
              </a:rPr>
              <a:t>Overstorten op weinig oppervlaktewater.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1000" dirty="0">
                <a:solidFill>
                  <a:srgbClr val="0A5381"/>
                </a:solidFill>
                <a:sym typeface="Wingdings" panose="05000000000000000000" pitchFamily="2" charset="2"/>
              </a:rPr>
              <a:t>Grondwaterhuishouding onduidelijk; kwel, A44, Haarlemmermeerpolder, voormalige bemalingen en duikers.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nl-NL" sz="1000" dirty="0">
              <a:solidFill>
                <a:srgbClr val="0A5381"/>
              </a:solidFill>
              <a:sym typeface="Wingdings" panose="05000000000000000000" pitchFamily="2" charset="2"/>
            </a:endParaRPr>
          </a:p>
          <a:p>
            <a:r>
              <a:rPr lang="nl-NL" sz="1000" dirty="0">
                <a:solidFill>
                  <a:srgbClr val="0A5381"/>
                </a:solidFill>
                <a:sym typeface="Wingdings" panose="05000000000000000000" pitchFamily="2" charset="2"/>
              </a:rPr>
              <a:t>Waterkwaliteit: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1000" dirty="0">
                <a:solidFill>
                  <a:srgbClr val="0A5381"/>
                </a:solidFill>
                <a:sym typeface="Wingdings" panose="05000000000000000000" pitchFamily="2" charset="2"/>
              </a:rPr>
              <a:t>Historische verontreinigingen; bollenteelt, industriezone, stortplaatsen, dempingen.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1000" dirty="0">
                <a:solidFill>
                  <a:srgbClr val="0A5381"/>
                </a:solidFill>
                <a:sym typeface="Wingdings" panose="05000000000000000000" pitchFamily="2" charset="2"/>
              </a:rPr>
              <a:t>Geen ecologische meetgegevens beschikbaar.</a:t>
            </a:r>
          </a:p>
        </p:txBody>
      </p:sp>
    </p:spTree>
    <p:extLst>
      <p:ext uri="{BB962C8B-B14F-4D97-AF65-F5344CB8AC3E}">
        <p14:creationId xmlns:p14="http://schemas.microsoft.com/office/powerpoint/2010/main" val="192425575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12C2433-9585-D561-2CE5-72D1F12DF5D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09FDF47-6726-5DB5-9A19-9325CBC98F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Water </a:t>
            </a:r>
            <a:r>
              <a:rPr lang="nl-NL" sz="1600" b="0" dirty="0"/>
              <a:t>Waterstructuur huidige situatie</a:t>
            </a:r>
            <a:br>
              <a:rPr lang="nl-NL" sz="1600" b="0" dirty="0"/>
            </a:br>
            <a:endParaRPr lang="nl-NL" sz="1600" b="0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2AA81283-C6B5-88F3-D9BC-DB01A7F29B0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 dirty="0"/>
          </a:p>
          <a:p>
            <a:endParaRPr lang="nl-NL" dirty="0"/>
          </a:p>
          <a:p>
            <a:endParaRPr lang="nl-NL" dirty="0"/>
          </a:p>
          <a:p>
            <a:endParaRPr lang="nl-NL" dirty="0"/>
          </a:p>
          <a:p>
            <a:endParaRPr lang="nl-NL" dirty="0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73668C75-1FC0-51CA-2E01-C3A3FCB6AF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>
            <a:normAutofit lnSpcReduction="10000"/>
          </a:bodyPr>
          <a:lstStyle/>
          <a:p>
            <a:r>
              <a:rPr lang="nl-NL" dirty="0"/>
              <a:t>Bijeenkomst wateroverlast in de Bomenbuurt 6 maart 2025</a:t>
            </a:r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E17F1AE7-A3E4-1F6A-EE8B-145B09967DB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35A217FF-23F7-C444-A4FD-00A611C627E7}" type="slidenum">
              <a:rPr lang="nl-NL" smtClean="0"/>
              <a:pPr/>
              <a:t>13</a:t>
            </a:fld>
            <a:endParaRPr lang="nl-NL"/>
          </a:p>
        </p:txBody>
      </p:sp>
      <p:pic>
        <p:nvPicPr>
          <p:cNvPr id="9" name="Afbeelding 8">
            <a:extLst>
              <a:ext uri="{FF2B5EF4-FFF2-40B4-BE49-F238E27FC236}">
                <a16:creationId xmlns:a16="http://schemas.microsoft.com/office/drawing/2014/main" id="{B82459C9-955C-654B-376D-04CDB223F63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3220" y="1163597"/>
            <a:ext cx="4690053" cy="3600000"/>
          </a:xfrm>
          <a:prstGeom prst="rect">
            <a:avLst/>
          </a:prstGeom>
        </p:spPr>
      </p:pic>
      <p:pic>
        <p:nvPicPr>
          <p:cNvPr id="13" name="Afbeelding 12">
            <a:extLst>
              <a:ext uri="{FF2B5EF4-FFF2-40B4-BE49-F238E27FC236}">
                <a16:creationId xmlns:a16="http://schemas.microsoft.com/office/drawing/2014/main" id="{CBB1892A-AC41-4FCC-A17A-A1185BE242F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91188" y="1171202"/>
            <a:ext cx="4591050" cy="3562350"/>
          </a:xfrm>
          <a:prstGeom prst="rect">
            <a:avLst/>
          </a:prstGeom>
        </p:spPr>
      </p:pic>
      <p:sp>
        <p:nvSpPr>
          <p:cNvPr id="14" name="Tekstvak 13">
            <a:extLst>
              <a:ext uri="{FF2B5EF4-FFF2-40B4-BE49-F238E27FC236}">
                <a16:creationId xmlns:a16="http://schemas.microsoft.com/office/drawing/2014/main" id="{B5BC3A36-7580-8CDB-81B0-F1CE8700D09E}"/>
              </a:ext>
            </a:extLst>
          </p:cNvPr>
          <p:cNvSpPr txBox="1"/>
          <p:nvPr/>
        </p:nvSpPr>
        <p:spPr>
          <a:xfrm>
            <a:off x="785091" y="5033818"/>
            <a:ext cx="5181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200" dirty="0">
                <a:solidFill>
                  <a:srgbClr val="0A5381"/>
                </a:solidFill>
                <a:latin typeface="Verdana"/>
                <a:cs typeface="Verdana"/>
              </a:rPr>
              <a:t>Bron: beheerkaart Rijnland 2020</a:t>
            </a:r>
          </a:p>
        </p:txBody>
      </p:sp>
    </p:spTree>
    <p:extLst>
      <p:ext uri="{BB962C8B-B14F-4D97-AF65-F5344CB8AC3E}">
        <p14:creationId xmlns:p14="http://schemas.microsoft.com/office/powerpoint/2010/main" val="363797691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A1554B8-C549-26C0-A312-B5F93E96F48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5701416-24AE-E661-07F1-64C19AA6EE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Water </a:t>
            </a:r>
            <a:r>
              <a:rPr lang="nl-NL" sz="1600" b="0" dirty="0"/>
              <a:t>Klimaatverandering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F3CE9A3B-7957-59BF-FE76-AE3469EBD6F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2" y="1429784"/>
            <a:ext cx="9439745" cy="4333834"/>
          </a:xfrm>
        </p:spPr>
        <p:txBody>
          <a:bodyPr/>
          <a:lstStyle/>
          <a:p>
            <a:r>
              <a:rPr lang="nl-NL" dirty="0"/>
              <a:t> </a:t>
            </a:r>
          </a:p>
          <a:p>
            <a:endParaRPr lang="nl-NL" dirty="0"/>
          </a:p>
          <a:p>
            <a:endParaRPr lang="nl-NL" dirty="0"/>
          </a:p>
          <a:p>
            <a:endParaRPr lang="nl-NL" dirty="0"/>
          </a:p>
          <a:p>
            <a:endParaRPr lang="nl-NL" dirty="0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0082A605-60B1-9D36-D713-19E4A4D659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>
            <a:normAutofit lnSpcReduction="10000"/>
          </a:bodyPr>
          <a:lstStyle/>
          <a:p>
            <a:r>
              <a:rPr lang="nl-NL" dirty="0"/>
              <a:t>Bijeenkomst wateroverlast in de Bomenbuurt 6 maart 2025</a:t>
            </a:r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07F3B99F-7BA5-EBDB-1952-14A1CF751BB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35A217FF-23F7-C444-A4FD-00A611C627E7}" type="slidenum">
              <a:rPr lang="nl-NL" smtClean="0"/>
              <a:pPr/>
              <a:t>14</a:t>
            </a:fld>
            <a:endParaRPr lang="nl-NL"/>
          </a:p>
        </p:txBody>
      </p:sp>
      <p:pic>
        <p:nvPicPr>
          <p:cNvPr id="7" name="Afbeelding 6">
            <a:extLst>
              <a:ext uri="{FF2B5EF4-FFF2-40B4-BE49-F238E27FC236}">
                <a16:creationId xmlns:a16="http://schemas.microsoft.com/office/drawing/2014/main" id="{56234C2D-5F00-0947-D7C3-B9B73797684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2" y="1429783"/>
            <a:ext cx="6210300" cy="4276725"/>
          </a:xfrm>
          <a:prstGeom prst="rect">
            <a:avLst/>
          </a:prstGeom>
        </p:spPr>
      </p:pic>
      <p:sp>
        <p:nvSpPr>
          <p:cNvPr id="6" name="Tekstvak 5">
            <a:extLst>
              <a:ext uri="{FF2B5EF4-FFF2-40B4-BE49-F238E27FC236}">
                <a16:creationId xmlns:a16="http://schemas.microsoft.com/office/drawing/2014/main" id="{1956A974-5C6E-18AA-91DF-BFDE996FAA42}"/>
              </a:ext>
            </a:extLst>
          </p:cNvPr>
          <p:cNvSpPr txBox="1"/>
          <p:nvPr/>
        </p:nvSpPr>
        <p:spPr>
          <a:xfrm>
            <a:off x="7010400" y="1429784"/>
            <a:ext cx="51816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200" dirty="0">
                <a:solidFill>
                  <a:srgbClr val="0A5381"/>
                </a:solidFill>
                <a:latin typeface="Verdana"/>
                <a:cs typeface="Verdana"/>
              </a:rPr>
              <a:t>(theoretisch) Effect 70mm bui</a:t>
            </a:r>
          </a:p>
          <a:p>
            <a:endParaRPr lang="nl-NL" sz="1200" dirty="0">
              <a:solidFill>
                <a:srgbClr val="0A5381"/>
              </a:solidFill>
              <a:latin typeface="Verdana"/>
              <a:cs typeface="Verdana"/>
            </a:endParaRPr>
          </a:p>
          <a:p>
            <a:r>
              <a:rPr lang="nl-NL" sz="1200" dirty="0">
                <a:solidFill>
                  <a:srgbClr val="0A5381"/>
                </a:solidFill>
                <a:latin typeface="Verdana"/>
                <a:cs typeface="Verdana"/>
              </a:rPr>
              <a:t>Bron: Klimaatstresstest kaart 2021</a:t>
            </a:r>
          </a:p>
          <a:p>
            <a:endParaRPr lang="nl-NL" sz="1200" dirty="0">
              <a:solidFill>
                <a:srgbClr val="0A5381"/>
              </a:solidFill>
              <a:latin typeface="Verdana"/>
              <a:cs typeface="Verdana"/>
            </a:endParaRPr>
          </a:p>
          <a:p>
            <a:r>
              <a:rPr lang="nl-NL" sz="1200" dirty="0">
                <a:solidFill>
                  <a:srgbClr val="0A5381"/>
                </a:solidFill>
                <a:latin typeface="Verdana"/>
                <a:cs typeface="Verdana"/>
                <a:hlinkClick r:id="rId3"/>
              </a:rPr>
              <a:t>https://hltsamen.klimaatatlas.net</a:t>
            </a:r>
            <a:r>
              <a:rPr lang="nl-NL" sz="1200" dirty="0">
                <a:solidFill>
                  <a:srgbClr val="0A5381"/>
                </a:solidFill>
                <a:latin typeface="Verdana"/>
                <a:cs typeface="Verdana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97867726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el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Riolering </a:t>
            </a:r>
            <a:r>
              <a:rPr lang="nl-NL" sz="1600" b="0" dirty="0"/>
              <a:t>Rioolstelsel Bomenbuurt e.o.</a:t>
            </a:r>
            <a:endParaRPr lang="nl-NL" dirty="0"/>
          </a:p>
        </p:txBody>
      </p:sp>
      <p:sp>
        <p:nvSpPr>
          <p:cNvPr id="10" name="Tijdelijke aanduiding voor inhoud 9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nl-NL" dirty="0"/>
              <a:t>Verbeterd gemengd rioolstelsel</a:t>
            </a:r>
          </a:p>
          <a:p>
            <a:r>
              <a:rPr lang="nl-NL" dirty="0"/>
              <a:t>Realisatie veelal tweede helft jaren zeventig, eerste helft jaren tachtig</a:t>
            </a:r>
          </a:p>
          <a:p>
            <a:r>
              <a:rPr lang="nl-NL" dirty="0"/>
              <a:t>Afschrijvingstermijn 60 jaar</a:t>
            </a:r>
          </a:p>
          <a:p>
            <a:pPr marL="0" indent="0">
              <a:buNone/>
            </a:pPr>
            <a:endParaRPr lang="nl-NL" dirty="0"/>
          </a:p>
          <a:p>
            <a:r>
              <a:rPr lang="nl-NL" dirty="0"/>
              <a:t>Standaard Onderhoudsactiviteiten:</a:t>
            </a:r>
          </a:p>
          <a:p>
            <a:pPr lvl="1"/>
            <a:r>
              <a:rPr lang="nl-NL" dirty="0"/>
              <a:t>Reiniging en inspectie riolering: 1x per 10 jaar</a:t>
            </a:r>
          </a:p>
          <a:p>
            <a:pPr lvl="1"/>
            <a:r>
              <a:rPr lang="nl-NL" dirty="0"/>
              <a:t>Reiniging kolken: 1x per jaar</a:t>
            </a:r>
          </a:p>
          <a:p>
            <a:endParaRPr lang="nl-NL" dirty="0"/>
          </a:p>
          <a:p>
            <a:endParaRPr lang="nl-NL" dirty="0"/>
          </a:p>
          <a:p>
            <a:endParaRPr lang="nl-NL" dirty="0"/>
          </a:p>
          <a:p>
            <a:endParaRPr lang="nl-NL" dirty="0"/>
          </a:p>
          <a:p>
            <a:endParaRPr lang="nl-NL" dirty="0"/>
          </a:p>
        </p:txBody>
      </p:sp>
      <p:pic>
        <p:nvPicPr>
          <p:cNvPr id="3" name="Tijdelijke aanduiding voor inhoud 2">
            <a:extLst>
              <a:ext uri="{FF2B5EF4-FFF2-40B4-BE49-F238E27FC236}">
                <a16:creationId xmlns:a16="http://schemas.microsoft.com/office/drawing/2014/main" id="{CCF54114-33F2-8FF9-83D5-E043165B8452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518444" y="1384300"/>
            <a:ext cx="3814425" cy="4525963"/>
          </a:xfrm>
        </p:spPr>
      </p:pic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>
            <a:normAutofit lnSpcReduction="10000"/>
          </a:bodyPr>
          <a:lstStyle/>
          <a:p>
            <a:r>
              <a:rPr lang="nl-NL" dirty="0"/>
              <a:t>Bijeenkomst wateroverlast in de Bomenbuurt 6 maart 2025</a:t>
            </a: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35A217FF-23F7-C444-A4FD-00A611C627E7}" type="slidenum">
              <a:rPr lang="nl-NL" smtClean="0"/>
              <a:pPr/>
              <a:t>15</a:t>
            </a:fld>
            <a:endParaRPr lang="nl-NL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>
            <a:extLst>
              <a:ext uri="{FF2B5EF4-FFF2-40B4-BE49-F238E27FC236}">
                <a16:creationId xmlns:a16="http://schemas.microsoft.com/office/drawing/2014/main" id="{CC918256-49AC-8C84-41F3-9E2796E961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Riolering </a:t>
            </a:r>
            <a:r>
              <a:rPr lang="nl-NL" sz="1600" b="0" dirty="0"/>
              <a:t>Systeemanalyse watersysteem en riolering</a:t>
            </a:r>
            <a:endParaRPr lang="nl-NL" dirty="0"/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20210A6F-3CB5-6F4C-7AF5-A8C428A7A6D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Analyse door </a:t>
            </a:r>
            <a:r>
              <a:rPr lang="nl-NL" dirty="0" err="1"/>
              <a:t>Sweco</a:t>
            </a:r>
            <a:r>
              <a:rPr lang="nl-NL" dirty="0"/>
              <a:t> in uitvoering, verwachte oplevering rapportage in maart 2025</a:t>
            </a:r>
          </a:p>
          <a:p>
            <a:r>
              <a:rPr lang="nl-NL" dirty="0"/>
              <a:t>Berekening van water op straat getoetst aan de hand van regenbui Pinksterweekend 2024</a:t>
            </a:r>
          </a:p>
          <a:p>
            <a:r>
              <a:rPr lang="nl-NL" dirty="0"/>
              <a:t>Combinatie van maatregelen om meest optimale resultaat te bereiken</a:t>
            </a:r>
          </a:p>
          <a:p>
            <a:endParaRPr lang="nl-NL" dirty="0"/>
          </a:p>
          <a:p>
            <a:r>
              <a:rPr lang="nl-NL" dirty="0"/>
              <a:t>Maatregelen</a:t>
            </a:r>
          </a:p>
          <a:p>
            <a:pPr lvl="1"/>
            <a:r>
              <a:rPr lang="nl-NL" dirty="0"/>
              <a:t>Afkoppelen van hemelwater</a:t>
            </a:r>
          </a:p>
          <a:p>
            <a:pPr lvl="1"/>
            <a:r>
              <a:rPr lang="nl-NL" dirty="0"/>
              <a:t>Herinrichting wegprofiel </a:t>
            </a:r>
            <a:r>
              <a:rPr lang="nl-NL" dirty="0" err="1"/>
              <a:t>Kagertuinen</a:t>
            </a:r>
            <a:endParaRPr lang="nl-NL" dirty="0"/>
          </a:p>
          <a:p>
            <a:pPr lvl="1"/>
            <a:r>
              <a:rPr lang="nl-NL" dirty="0"/>
              <a:t>Verminderde waterafvoer naar boezemgebied toe</a:t>
            </a:r>
          </a:p>
          <a:p>
            <a:pPr lvl="1"/>
            <a:r>
              <a:rPr lang="nl-NL" dirty="0"/>
              <a:t>Verwijderen pompgemaal bij </a:t>
            </a:r>
            <a:r>
              <a:rPr lang="nl-NL" dirty="0" err="1"/>
              <a:t>Kagersingel</a:t>
            </a:r>
            <a:endParaRPr lang="nl-NL" dirty="0"/>
          </a:p>
          <a:p>
            <a:endParaRPr lang="nl-NL" dirty="0"/>
          </a:p>
          <a:p>
            <a:r>
              <a:rPr lang="nl-NL" dirty="0"/>
              <a:t>Effecten</a:t>
            </a:r>
          </a:p>
          <a:p>
            <a:pPr lvl="1"/>
            <a:r>
              <a:rPr lang="nl-NL" dirty="0"/>
              <a:t>Waterhoogte op straat bij kruising Platanenlaan en Lindenlaan daalt met circa 10 cm</a:t>
            </a:r>
          </a:p>
          <a:p>
            <a:pPr lvl="1"/>
            <a:r>
              <a:rPr lang="nl-NL" dirty="0"/>
              <a:t>Waterstand in sloot tussen </a:t>
            </a:r>
            <a:r>
              <a:rPr lang="nl-NL" dirty="0" err="1"/>
              <a:t>Sporthoflaan</a:t>
            </a:r>
            <a:r>
              <a:rPr lang="nl-NL" dirty="0"/>
              <a:t> en Lindenlaan daalt met circa 28 cm</a:t>
            </a:r>
          </a:p>
          <a:p>
            <a:pPr lvl="1"/>
            <a:r>
              <a:rPr lang="nl-NL" dirty="0"/>
              <a:t>Waterstand in oppervlaktewater Bomenbuurt daalt met circa 2 cm</a:t>
            </a:r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B90ECED4-EE80-6D20-51B8-FC70B1B8B3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>
            <a:normAutofit lnSpcReduction="10000"/>
          </a:bodyPr>
          <a:lstStyle/>
          <a:p>
            <a:r>
              <a:rPr lang="nl-NL" dirty="0"/>
              <a:t>Bijeenkomst wateroverlast in de Bomenbuurt 6 maart 2025</a:t>
            </a:r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86C586D0-E8A1-1B14-694C-D783A25654E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35A217FF-23F7-C444-A4FD-00A611C627E7}" type="slidenum">
              <a:rPr lang="nl-NL" smtClean="0"/>
              <a:pPr/>
              <a:t>16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66402582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E715463-87D9-4326-3AB6-C0118116DD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Riolering </a:t>
            </a:r>
            <a:r>
              <a:rPr lang="nl-NL" sz="1600" b="0" dirty="0"/>
              <a:t>Voorgestelde maatregelen uit analyse (korte termijn 0-2 jaar)</a:t>
            </a:r>
            <a:endParaRPr lang="nl-NL" dirty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7673BBF5-39DF-418B-BED4-5A06178E75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>
            <a:normAutofit lnSpcReduction="10000"/>
          </a:bodyPr>
          <a:lstStyle/>
          <a:p>
            <a:r>
              <a:rPr lang="nl-NL" dirty="0"/>
              <a:t>Bijeenkomst wateroverlast in de Bomenbuurt 6 maart 2025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568391A9-56E2-D54E-8B78-51FB5567168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35A217FF-23F7-C444-A4FD-00A611C627E7}" type="slidenum">
              <a:rPr lang="nl-NL" smtClean="0"/>
              <a:pPr/>
              <a:t>17</a:t>
            </a:fld>
            <a:endParaRPr lang="nl-NL"/>
          </a:p>
        </p:txBody>
      </p:sp>
      <p:pic>
        <p:nvPicPr>
          <p:cNvPr id="7" name="Tijdelijke aanduiding voor inhoud 6">
            <a:extLst>
              <a:ext uri="{FF2B5EF4-FFF2-40B4-BE49-F238E27FC236}">
                <a16:creationId xmlns:a16="http://schemas.microsoft.com/office/drawing/2014/main" id="{DE5E5839-F9FD-D4B4-571F-426CFD898B5E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488791"/>
            <a:ext cx="4733925" cy="4316980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Tijdelijke aanduiding voor inhoud 7">
            <a:extLst>
              <a:ext uri="{FF2B5EF4-FFF2-40B4-BE49-F238E27FC236}">
                <a16:creationId xmlns:a16="http://schemas.microsoft.com/office/drawing/2014/main" id="{D0917527-0237-6A25-715D-1DA6898779FC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 bwMode="auto">
          <a:xfrm>
            <a:off x="6078538" y="1506888"/>
            <a:ext cx="4694237" cy="428078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6015139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>
            <a:extLst>
              <a:ext uri="{FF2B5EF4-FFF2-40B4-BE49-F238E27FC236}">
                <a16:creationId xmlns:a16="http://schemas.microsoft.com/office/drawing/2014/main" id="{D349229B-A42F-6886-22AB-8CED794179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Riolering </a:t>
            </a:r>
            <a:r>
              <a:rPr lang="nl-NL" sz="1600" b="0" dirty="0"/>
              <a:t>Voorgestelde maatregelen uit analyse (middellange termijn 2-5 jaar)</a:t>
            </a:r>
            <a:endParaRPr lang="nl-NL" dirty="0"/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1482EFD3-7737-6751-0055-39E873AA1E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>
            <a:normAutofit lnSpcReduction="10000"/>
          </a:bodyPr>
          <a:lstStyle/>
          <a:p>
            <a:r>
              <a:rPr lang="nl-NL" dirty="0"/>
              <a:t>Bijeenkomst wateroverlast in de Bomenbuurt 6 maart 2025</a:t>
            </a:r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7EEABDEC-B2C3-7673-F0FE-34F1182DD4D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35A217FF-23F7-C444-A4FD-00A611C627E7}" type="slidenum">
              <a:rPr lang="nl-NL" smtClean="0"/>
              <a:pPr/>
              <a:t>18</a:t>
            </a:fld>
            <a:endParaRPr lang="nl-NL"/>
          </a:p>
        </p:txBody>
      </p:sp>
      <p:pic>
        <p:nvPicPr>
          <p:cNvPr id="8" name="Tijdelijke aanduiding voor inhoud 7">
            <a:extLst>
              <a:ext uri="{FF2B5EF4-FFF2-40B4-BE49-F238E27FC236}">
                <a16:creationId xmlns:a16="http://schemas.microsoft.com/office/drawing/2014/main" id="{F1A4121A-9ECB-70A7-C9B5-2E8127EBA22C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488791"/>
            <a:ext cx="4733925" cy="4316980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Tijdelijke aanduiding voor inhoud 8">
            <a:extLst>
              <a:ext uri="{FF2B5EF4-FFF2-40B4-BE49-F238E27FC236}">
                <a16:creationId xmlns:a16="http://schemas.microsoft.com/office/drawing/2014/main" id="{753ACBD8-55F4-EE74-4DDE-AF096F9D0312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 bwMode="auto">
          <a:xfrm>
            <a:off x="6078538" y="1506888"/>
            <a:ext cx="4694237" cy="428078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4515834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B88DAE6-B4EA-DCEE-1E51-50E44E18C2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Vervolg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90751D8B-4724-66A0-8F63-4360121BD3C5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nl-NL" dirty="0"/>
              <a:t>Korte termijn 0-2 jaar</a:t>
            </a:r>
          </a:p>
          <a:p>
            <a:r>
              <a:rPr lang="nl-NL" dirty="0"/>
              <a:t>Drempel verhogen</a:t>
            </a:r>
          </a:p>
          <a:p>
            <a:r>
              <a:rPr lang="nl-NL" dirty="0"/>
              <a:t>Pompgemaal verwijderen</a:t>
            </a:r>
          </a:p>
          <a:p>
            <a:r>
              <a:rPr lang="nl-NL" dirty="0"/>
              <a:t>Overstortmuren aanpassen</a:t>
            </a:r>
          </a:p>
          <a:p>
            <a:endParaRPr lang="nl-NL" dirty="0"/>
          </a:p>
          <a:p>
            <a:pPr marL="0" indent="0">
              <a:buNone/>
            </a:pPr>
            <a:r>
              <a:rPr lang="nl-NL" dirty="0"/>
              <a:t>Middellange termijn 2-5 jaar</a:t>
            </a:r>
          </a:p>
          <a:p>
            <a:r>
              <a:rPr lang="nl-NL" dirty="0"/>
              <a:t>Afkoppelen Hemelwaterafvoer</a:t>
            </a:r>
          </a:p>
          <a:p>
            <a:r>
              <a:rPr lang="nl-NL" dirty="0"/>
              <a:t>Aanpassen wegprofiel</a:t>
            </a:r>
          </a:p>
          <a:p>
            <a:endParaRPr lang="nl-NL" dirty="0"/>
          </a:p>
          <a:p>
            <a:endParaRPr lang="nl-NL" dirty="0"/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A677C1FE-B0F6-E282-ED3E-D898E9C4E7D2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>
              <a:buNone/>
            </a:pPr>
            <a:r>
              <a:rPr lang="nl-NL" dirty="0"/>
              <a:t>Lange termijn 5+ jaar</a:t>
            </a:r>
          </a:p>
          <a:p>
            <a:r>
              <a:rPr lang="nl-NL" dirty="0"/>
              <a:t>Gesprekken partners</a:t>
            </a:r>
          </a:p>
          <a:p>
            <a:r>
              <a:rPr lang="nl-NL" dirty="0"/>
              <a:t>Inventarisatie van onderhoud overige assets</a:t>
            </a:r>
          </a:p>
          <a:p>
            <a:r>
              <a:rPr lang="nl-NL" dirty="0"/>
              <a:t>Project opstarten</a:t>
            </a:r>
          </a:p>
          <a:p>
            <a:pPr marL="0" indent="0">
              <a:buNone/>
            </a:pPr>
            <a:endParaRPr lang="nl-NL" dirty="0"/>
          </a:p>
          <a:p>
            <a:r>
              <a:rPr lang="nl-NL"/>
              <a:t>Zichtbaar resultaat</a:t>
            </a:r>
          </a:p>
          <a:p>
            <a:r>
              <a:rPr lang="nl-NL" dirty="0"/>
              <a:t>Herstructurering riool duurt jaren</a:t>
            </a:r>
          </a:p>
          <a:p>
            <a:endParaRPr lang="nl-NL" dirty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060B5131-22D9-7713-7BCD-ECD5EB1AA1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>
            <a:normAutofit lnSpcReduction="10000"/>
          </a:bodyPr>
          <a:lstStyle/>
          <a:p>
            <a:r>
              <a:rPr lang="nl-NL" dirty="0"/>
              <a:t>Bijeenkomst wateroverlast in de Bomenbuurt 6 maart 2025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75B3D543-3F59-8F5A-5164-3A1802C33A7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35A217FF-23F7-C444-A4FD-00A611C627E7}" type="slidenum">
              <a:rPr lang="nl-NL" smtClean="0"/>
              <a:pPr/>
              <a:t>19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1144862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Programma 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Introductie</a:t>
            </a:r>
          </a:p>
          <a:p>
            <a:endParaRPr lang="nl-NL" dirty="0"/>
          </a:p>
          <a:p>
            <a:r>
              <a:rPr lang="nl-NL" dirty="0"/>
              <a:t>Bewoners aan het woord</a:t>
            </a:r>
          </a:p>
          <a:p>
            <a:pPr lvl="1"/>
            <a:r>
              <a:rPr lang="nl-NL" dirty="0"/>
              <a:t>Presentatie</a:t>
            </a:r>
          </a:p>
          <a:p>
            <a:endParaRPr lang="nl-NL" dirty="0"/>
          </a:p>
          <a:p>
            <a:r>
              <a:rPr lang="nl-NL" dirty="0"/>
              <a:t>Assetmanagers Water &amp; Riolering</a:t>
            </a:r>
          </a:p>
          <a:p>
            <a:pPr lvl="1"/>
            <a:r>
              <a:rPr lang="nl-NL" dirty="0"/>
              <a:t>Techniek, Analyse en Stappen</a:t>
            </a:r>
          </a:p>
          <a:p>
            <a:endParaRPr lang="nl-NL" dirty="0"/>
          </a:p>
          <a:p>
            <a:r>
              <a:rPr lang="nl-NL" dirty="0"/>
              <a:t>Open gesprek</a:t>
            </a:r>
          </a:p>
          <a:p>
            <a:pPr lvl="1"/>
            <a:r>
              <a:rPr lang="nl-NL" dirty="0"/>
              <a:t>incl. ruimte voor vragen</a:t>
            </a:r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>
            <a:normAutofit lnSpcReduction="10000"/>
          </a:bodyPr>
          <a:lstStyle/>
          <a:p>
            <a:r>
              <a:rPr lang="nl-NL" dirty="0"/>
              <a:t>Bijeenkomst wateroverlast in de Bomenbuurt 6 maart 2025</a:t>
            </a:r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35A217FF-23F7-C444-A4FD-00A611C627E7}" type="slidenum">
              <a:rPr lang="nl-NL" smtClean="0"/>
              <a:pPr/>
              <a:t>2</a:t>
            </a:fld>
            <a:endParaRPr lang="nl-NL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12C5D29-2561-AAA6-5603-BDC3BC80F05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F7DF750-7FCA-61C4-1E00-80DA48FA407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NL" dirty="0"/>
              <a:t>Gezamenlijk in gesprek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B55CFA6F-4EC7-059C-5083-B9F62C574E8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nl-NL" dirty="0"/>
              <a:t>incl. ruimte voor vragen</a:t>
            </a:r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48F9C264-5F22-75C5-0C57-11B86CD774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>
            <a:normAutofit lnSpcReduction="10000"/>
          </a:bodyPr>
          <a:lstStyle/>
          <a:p>
            <a:r>
              <a:rPr lang="nl-NL" dirty="0"/>
              <a:t>Bijeenkomst wateroverlast in de Bomenbuurt 6 maart 2025</a:t>
            </a:r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4C660A07-9368-146F-7024-87EF4400ADE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35A217FF-23F7-C444-A4FD-00A611C627E7}" type="slidenum">
              <a:rPr lang="nl-NL" smtClean="0"/>
              <a:pPr/>
              <a:t>20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187121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5BE1A58-EFE8-B552-7337-C29B2D27E39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NL" dirty="0"/>
              <a:t>Bewoners aan het woord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10634B8D-8831-D650-E7D4-044AC57605C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nl-NL" dirty="0"/>
              <a:t>Presentatie</a:t>
            </a:r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E713D406-839B-DF8A-AD27-8F2BF968D0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>
            <a:normAutofit lnSpcReduction="10000"/>
          </a:bodyPr>
          <a:lstStyle/>
          <a:p>
            <a:r>
              <a:rPr lang="nl-NL" dirty="0"/>
              <a:t>Bijeenkomst wateroverlast in de Bomenbuurt 6 maart 2025</a:t>
            </a:r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8AC1A512-2683-7D3F-B273-8F3B564C689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35A217FF-23F7-C444-A4FD-00A611C627E7}" type="slidenum">
              <a:rPr lang="nl-NL" smtClean="0"/>
              <a:pPr/>
              <a:t>3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77475418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D6EE407-59DF-1058-CEE9-F73377D917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1. Ervaringen uit de buurt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A5524393-AE2F-FB40-3ACE-6981E9A26CE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742950" lvl="1" indent="-285750">
              <a:lnSpc>
                <a:spcPct val="115000"/>
              </a:lnSpc>
              <a:buFont typeface="Courier New" panose="02070309020205020404" pitchFamily="49" charset="0"/>
              <a:buChar char="o"/>
            </a:pPr>
            <a:r>
              <a:rPr lang="nl-NL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Veel stress tijdens wateroverlast, maar ook daarna: continue op hoede voor nieuwe wateroverlast.</a:t>
            </a:r>
          </a:p>
          <a:p>
            <a:pPr marL="742950" lvl="1" indent="-285750">
              <a:lnSpc>
                <a:spcPct val="115000"/>
              </a:lnSpc>
              <a:buFont typeface="Courier New" panose="02070309020205020404" pitchFamily="49" charset="0"/>
              <a:buChar char="o"/>
            </a:pPr>
            <a:r>
              <a:rPr lang="nl-NL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Traumatische ervaring.</a:t>
            </a:r>
          </a:p>
          <a:p>
            <a:pPr marL="742950" lvl="1" indent="-285750">
              <a:lnSpc>
                <a:spcPct val="115000"/>
              </a:lnSpc>
              <a:buFont typeface="Courier New" panose="02070309020205020404" pitchFamily="49" charset="0"/>
              <a:buChar char="o"/>
            </a:pPr>
            <a:r>
              <a:rPr lang="nl-NL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Slecht voor gezondheid: schimmels in sommige huizen na wateroverlast.</a:t>
            </a:r>
          </a:p>
          <a:p>
            <a:pPr marL="742950" lvl="1" indent="-285750">
              <a:lnSpc>
                <a:spcPct val="115000"/>
              </a:lnSpc>
              <a:buFont typeface="Courier New" panose="02070309020205020404" pitchFamily="49" charset="0"/>
              <a:buChar char="o"/>
            </a:pPr>
            <a:r>
              <a:rPr lang="nl-NL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Gevaarlijke situaties door kortsluiting.</a:t>
            </a:r>
          </a:p>
          <a:p>
            <a:pPr marL="742950" lvl="1" indent="-285750">
              <a:lnSpc>
                <a:spcPct val="115000"/>
              </a:lnSpc>
              <a:buFont typeface="Courier New" panose="02070309020205020404" pitchFamily="49" charset="0"/>
              <a:buChar char="o"/>
            </a:pPr>
            <a:r>
              <a:rPr lang="nl-NL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Gevaarlijke situaties bij de garage, tevens milieuvervuiling door afvalstoffen.</a:t>
            </a:r>
          </a:p>
          <a:p>
            <a:pPr marL="742950" lvl="1" indent="-285750">
              <a:lnSpc>
                <a:spcPct val="115000"/>
              </a:lnSpc>
              <a:buFont typeface="Courier New" panose="02070309020205020404" pitchFamily="49" charset="0"/>
              <a:buChar char="o"/>
            </a:pPr>
            <a:r>
              <a:rPr lang="nl-NL" kern="100" dirty="0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Herhaalde reparatie &amp; preventiekosten, al dan niet gedekt door verzekering</a:t>
            </a:r>
            <a:endParaRPr lang="nl-NL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742950" lvl="1" indent="-285750">
              <a:lnSpc>
                <a:spcPct val="115000"/>
              </a:lnSpc>
              <a:spcAft>
                <a:spcPts val="800"/>
              </a:spcAft>
              <a:buFont typeface="Courier New" panose="02070309020205020404" pitchFamily="49" charset="0"/>
              <a:buChar char="o"/>
            </a:pPr>
            <a:r>
              <a:rPr lang="nl-NL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Niet goed voor de buurt en gemeente als geheel.</a:t>
            </a:r>
          </a:p>
        </p:txBody>
      </p:sp>
    </p:spTree>
    <p:extLst>
      <p:ext uri="{BB962C8B-B14F-4D97-AF65-F5344CB8AC3E}">
        <p14:creationId xmlns:p14="http://schemas.microsoft.com/office/powerpoint/2010/main" val="189072081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8159977-03BF-4F2F-E294-5C81839E54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365125"/>
            <a:ext cx="12192000" cy="1325563"/>
          </a:xfrm>
        </p:spPr>
        <p:txBody>
          <a:bodyPr>
            <a:normAutofit/>
          </a:bodyPr>
          <a:lstStyle/>
          <a:p>
            <a:r>
              <a:rPr lang="nl-NL" sz="4000" dirty="0"/>
              <a:t>2. Potentiële korte termijn oplossingen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EB84C16D-9C7D-CFFC-F5D5-AD113954D6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9382" y="1708239"/>
            <a:ext cx="5569527" cy="4351338"/>
          </a:xfrm>
        </p:spPr>
        <p:txBody>
          <a:bodyPr>
            <a:noAutofit/>
          </a:bodyPr>
          <a:lstStyle/>
          <a:p>
            <a:pPr marL="0" lvl="0" indent="0">
              <a:lnSpc>
                <a:spcPct val="115000"/>
              </a:lnSpc>
              <a:buNone/>
            </a:pPr>
            <a:r>
              <a:rPr lang="nl-NL" sz="16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Preventief:</a:t>
            </a:r>
          </a:p>
          <a:p>
            <a:pPr marL="342900" lvl="0" indent="-342900">
              <a:lnSpc>
                <a:spcPct val="115000"/>
              </a:lnSpc>
              <a:buFont typeface="Aptos" panose="020B0004020202020204" pitchFamily="34" charset="0"/>
              <a:buChar char="-"/>
            </a:pPr>
            <a:r>
              <a:rPr lang="nl-NL" sz="16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Systeemanalyse van rioolsysteem </a:t>
            </a:r>
            <a:br>
              <a:rPr lang="nl-NL" sz="16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</a:br>
            <a:r>
              <a:rPr lang="nl-NL" sz="16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(bomenbuurt + omgeving): waar zitten de knelpunten en mogelijke oplossingen? Zijn er </a:t>
            </a:r>
            <a:r>
              <a:rPr lang="nl-NL" sz="16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quick</a:t>
            </a:r>
            <a:r>
              <a:rPr lang="nl-NL" sz="16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nl-NL" sz="16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fixes</a:t>
            </a:r>
            <a:r>
              <a:rPr lang="nl-NL" sz="16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?</a:t>
            </a:r>
          </a:p>
          <a:p>
            <a:pPr marL="342900" lvl="0" indent="-342900">
              <a:lnSpc>
                <a:spcPct val="115000"/>
              </a:lnSpc>
              <a:buFont typeface="Aptos" panose="020B0004020202020204" pitchFamily="34" charset="0"/>
              <a:buChar char="-"/>
            </a:pPr>
            <a:r>
              <a:rPr lang="nl-NL" sz="16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Onderhoud putten: beter en vaker?</a:t>
            </a:r>
          </a:p>
          <a:p>
            <a:pPr marL="342900" indent="-342900">
              <a:lnSpc>
                <a:spcPct val="115000"/>
              </a:lnSpc>
              <a:buFont typeface="Aptos" panose="020B0004020202020204" pitchFamily="34" charset="0"/>
              <a:buChar char="-"/>
            </a:pPr>
            <a:r>
              <a:rPr lang="nl-NL" sz="16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Voorkomen dat regenwater afwatert </a:t>
            </a:r>
            <a:r>
              <a:rPr lang="nl-NL" sz="1600" kern="100" dirty="0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richting huizen en schuren</a:t>
            </a:r>
          </a:p>
          <a:p>
            <a:pPr marL="342900" indent="-342900">
              <a:lnSpc>
                <a:spcPct val="115000"/>
              </a:lnSpc>
              <a:buFont typeface="Aptos" panose="020B0004020202020204" pitchFamily="34" charset="0"/>
              <a:buChar char="-"/>
            </a:pPr>
            <a:r>
              <a:rPr lang="nl-NL" sz="1600" kern="100" dirty="0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Bij vervangen van straat: niet ophogen! Dit verergert het probleem</a:t>
            </a:r>
          </a:p>
          <a:p>
            <a:pPr marL="342900" indent="-342900">
              <a:lnSpc>
                <a:spcPct val="115000"/>
              </a:lnSpc>
              <a:buFont typeface="Aptos" panose="020B0004020202020204" pitchFamily="34" charset="0"/>
              <a:buChar char="-"/>
            </a:pPr>
            <a:r>
              <a:rPr lang="nl-NL" sz="1600" kern="100" dirty="0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Kan er meer water worden afgevoerd via de </a:t>
            </a:r>
            <a:r>
              <a:rPr lang="nl-NL" sz="1600" kern="100" dirty="0" err="1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Kagersingel</a:t>
            </a:r>
            <a:r>
              <a:rPr lang="nl-NL" sz="1600" kern="100" dirty="0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door deze uit te diepen/te verbreden?</a:t>
            </a:r>
          </a:p>
          <a:p>
            <a:pPr marL="342900" indent="-342900">
              <a:lnSpc>
                <a:spcPct val="115000"/>
              </a:lnSpc>
              <a:buFont typeface="Aptos" panose="020B0004020202020204" pitchFamily="34" charset="0"/>
              <a:buChar char="-"/>
            </a:pPr>
            <a:r>
              <a:rPr lang="nl-NL" sz="1600" kern="100" dirty="0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Opzetten van schadefonds / regeling</a:t>
            </a:r>
          </a:p>
          <a:p>
            <a:pPr marL="342900" lvl="0" indent="-342900">
              <a:lnSpc>
                <a:spcPct val="115000"/>
              </a:lnSpc>
              <a:buFont typeface="Aptos" panose="020B0004020202020204" pitchFamily="34" charset="0"/>
              <a:buChar char="-"/>
            </a:pPr>
            <a:endParaRPr lang="nl-NL" sz="16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15000"/>
              </a:lnSpc>
              <a:spcAft>
                <a:spcPts val="800"/>
              </a:spcAft>
              <a:buFont typeface="Aptos" panose="020B0004020202020204" pitchFamily="34" charset="0"/>
              <a:buChar char="-"/>
            </a:pPr>
            <a:endParaRPr lang="nl-NL" sz="16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Tijdelijke aanduiding voor inhoud 2">
            <a:extLst>
              <a:ext uri="{FF2B5EF4-FFF2-40B4-BE49-F238E27FC236}">
                <a16:creationId xmlns:a16="http://schemas.microsoft.com/office/drawing/2014/main" id="{503E2C51-E943-F7B5-1F3B-626E52762F73}"/>
              </a:ext>
            </a:extLst>
          </p:cNvPr>
          <p:cNvSpPr txBox="1">
            <a:spLocks/>
          </p:cNvSpPr>
          <p:nvPr/>
        </p:nvSpPr>
        <p:spPr>
          <a:xfrm>
            <a:off x="5818910" y="1708239"/>
            <a:ext cx="6247464" cy="435133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nl-NL" sz="1600" b="1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Bij slechte weersvoorspelling:</a:t>
            </a:r>
          </a:p>
          <a:p>
            <a:pPr marL="342900" marR="0" lvl="0" indent="-342900" algn="l" defTabSz="914400" rtl="0" eaLnBrk="1" fontAlgn="auto" latinLnBrk="0" hangingPunct="1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ptos" panose="020B0004020202020204" pitchFamily="34" charset="0"/>
              <a:buChar char="-"/>
              <a:tabLst/>
              <a:defRPr/>
            </a:pPr>
            <a:r>
              <a:rPr kumimoji="0" lang="nl-NL" sz="16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Preventief waterpeil verlagen bij te verwachten forse regenval enkele dagen van te voren</a:t>
            </a:r>
          </a:p>
          <a:p>
            <a:pPr marL="342900" marR="0" lvl="0" indent="-342900" algn="l" defTabSz="914400" rtl="0" eaLnBrk="1" fontAlgn="auto" latinLnBrk="0" hangingPunct="1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ptos" panose="020B0004020202020204" pitchFamily="34" charset="0"/>
              <a:buChar char="-"/>
              <a:tabLst/>
              <a:defRPr/>
            </a:pPr>
            <a:r>
              <a:rPr kumimoji="0" lang="nl-NL" sz="16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Pomp op </a:t>
            </a:r>
            <a:r>
              <a:rPr kumimoji="0" lang="nl-NL" sz="1600" b="0" i="0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standby</a:t>
            </a:r>
            <a:r>
              <a:rPr kumimoji="0" lang="nl-NL" sz="16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plaatsen voor snelle waterafvoer </a:t>
            </a:r>
          </a:p>
          <a:p>
            <a:pPr marL="0" marR="0" lvl="0" indent="0" algn="l" defTabSz="914400" rtl="0" eaLnBrk="1" fontAlgn="auto" latinLnBrk="0" hangingPunct="1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nl-NL" sz="800" b="0" i="0" u="none" strike="noStrike" kern="1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nl-NL" sz="1600" b="1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Tijdens heftige regenval:</a:t>
            </a:r>
          </a:p>
          <a:p>
            <a:pPr marL="342900" marR="0" lvl="0" indent="-342900" algn="l" defTabSz="914400" rtl="0" eaLnBrk="1" fontAlgn="auto" latinLnBrk="0" hangingPunct="1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ptos" panose="020B0004020202020204" pitchFamily="34" charset="0"/>
              <a:buChar char="-"/>
              <a:tabLst/>
              <a:defRPr/>
            </a:pPr>
            <a:r>
              <a:rPr kumimoji="0" lang="nl-NL" sz="16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Brandweer inzetten</a:t>
            </a:r>
          </a:p>
          <a:p>
            <a:pPr marL="0" marR="0" lvl="0" indent="0" algn="l" defTabSz="914400" rtl="0" eaLnBrk="1" fontAlgn="auto" latinLnBrk="0" hangingPunct="1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nl-NL" sz="800" b="0" i="0" u="none" strike="noStrike" kern="1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nl-NL" sz="1600" b="1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Na heftige regenval:</a:t>
            </a:r>
          </a:p>
          <a:p>
            <a:pPr marL="342900" marR="0" lvl="0" indent="-342900" algn="l" defTabSz="914400" rtl="0" eaLnBrk="1" fontAlgn="auto" latinLnBrk="0" hangingPunct="1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ptos" panose="020B0004020202020204" pitchFamily="34" charset="0"/>
              <a:buChar char="-"/>
              <a:tabLst/>
              <a:defRPr/>
            </a:pPr>
            <a:r>
              <a:rPr kumimoji="0" lang="nl-NL" sz="16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Inventariseren van schade aan huizen, schuren, etc.</a:t>
            </a:r>
          </a:p>
          <a:p>
            <a:pPr marL="342900" marR="0" lvl="0" indent="-342900" algn="l" defTabSz="914400" rtl="0" eaLnBrk="1" fontAlgn="auto" latinLnBrk="0" hangingPunct="1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ptos" panose="020B0004020202020204" pitchFamily="34" charset="0"/>
              <a:buChar char="-"/>
              <a:tabLst/>
              <a:defRPr/>
            </a:pPr>
            <a:r>
              <a:rPr kumimoji="0" lang="nl-NL" sz="16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Inventariseren van mogelijke oorzaken voor update aan systeemanalyse</a:t>
            </a:r>
          </a:p>
          <a:p>
            <a:pPr marL="342900" marR="0" lvl="0" indent="-342900" algn="l" defTabSz="914400" rtl="0" eaLnBrk="1" fontAlgn="auto" latinLnBrk="0" hangingPunct="1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ptos" panose="020B0004020202020204" pitchFamily="34" charset="0"/>
              <a:buChar char="-"/>
              <a:tabLst/>
              <a:defRPr/>
            </a:pPr>
            <a:r>
              <a:rPr kumimoji="0" lang="nl-NL" sz="16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Snelle afhandeling van schademeldingen</a:t>
            </a:r>
          </a:p>
          <a:p>
            <a:pPr marL="342900" marR="0" lvl="0" indent="-342900" algn="l" defTabSz="914400" rtl="0" eaLnBrk="1" fontAlgn="auto" latinLnBrk="0" hangingPunct="1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ptos" panose="020B0004020202020204" pitchFamily="34" charset="0"/>
              <a:buChar char="-"/>
              <a:tabLst/>
              <a:defRPr/>
            </a:pPr>
            <a:endParaRPr kumimoji="0" lang="nl-NL" sz="1600" b="0" i="0" u="none" strike="noStrike" kern="1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15000"/>
              </a:lnSpc>
              <a:spcBef>
                <a:spcPts val="1000"/>
              </a:spcBef>
              <a:spcAft>
                <a:spcPts val="800"/>
              </a:spcAft>
              <a:buClrTx/>
              <a:buSzTx/>
              <a:buFont typeface="Aptos" panose="020B0004020202020204" pitchFamily="34" charset="0"/>
              <a:buChar char="-"/>
              <a:tabLst/>
              <a:defRPr/>
            </a:pPr>
            <a:endParaRPr kumimoji="0" lang="nl-NL" sz="1600" b="0" i="0" u="none" strike="noStrike" kern="1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5286592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21FB9C9-3CAD-2B7A-EC76-97B702F4B7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365125"/>
            <a:ext cx="12192000" cy="1325563"/>
          </a:xfrm>
        </p:spPr>
        <p:txBody>
          <a:bodyPr>
            <a:normAutofit/>
          </a:bodyPr>
          <a:lstStyle/>
          <a:p>
            <a:r>
              <a:rPr lang="nl-NL" sz="4000" dirty="0"/>
              <a:t>3. Hoe zien wij het vervolg voor ons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3FA3717F-4E8C-652F-0E92-7ADA378444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6255" y="1825625"/>
            <a:ext cx="6749934" cy="4351338"/>
          </a:xfrm>
        </p:spPr>
        <p:txBody>
          <a:bodyPr>
            <a:noAutofit/>
          </a:bodyPr>
          <a:lstStyle/>
          <a:p>
            <a:pPr marL="0" lvl="0" indent="0">
              <a:lnSpc>
                <a:spcPct val="115000"/>
              </a:lnSpc>
              <a:buNone/>
            </a:pPr>
            <a:r>
              <a:rPr lang="nl-NL" sz="1600" b="1" kern="100" dirty="0"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Lange termijn oplossingen</a:t>
            </a:r>
          </a:p>
          <a:p>
            <a:pPr marL="342900" indent="-342900">
              <a:lnSpc>
                <a:spcPct val="115000"/>
              </a:lnSpc>
              <a:buFont typeface="Aptos" panose="020B0004020202020204" pitchFamily="34" charset="0"/>
              <a:buChar char="-"/>
            </a:pPr>
            <a:r>
              <a:rPr lang="nl-NL" sz="1600" kern="100" dirty="0">
                <a:ea typeface="Aptos" panose="020B0004020202020204" pitchFamily="34" charset="0"/>
                <a:cs typeface="Times New Roman" panose="02020603050405020304" pitchFamily="18" charset="0"/>
              </a:rPr>
              <a:t>Systeemanalyse van het riool. Deze analyse moet uiteindelijk ook publiekelijk gedeeld worden.</a:t>
            </a:r>
          </a:p>
          <a:p>
            <a:pPr marL="342900" lvl="0" indent="-342900">
              <a:lnSpc>
                <a:spcPct val="115000"/>
              </a:lnSpc>
              <a:buFont typeface="Aptos" panose="020B0004020202020204" pitchFamily="34" charset="0"/>
              <a:buChar char="-"/>
            </a:pPr>
            <a:r>
              <a:rPr lang="nl-NL" sz="1600" kern="100" dirty="0"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Combineren met rioolplannen in de omgeving, inclusief de nieuwe wijk </a:t>
            </a:r>
            <a:r>
              <a:rPr lang="nl-NL" sz="1600" kern="100" dirty="0" err="1"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Kagerpark</a:t>
            </a:r>
            <a:endParaRPr lang="nl-NL" sz="1600" kern="100" dirty="0">
              <a:effectLst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15000"/>
              </a:lnSpc>
              <a:buFont typeface="Aptos" panose="020B0004020202020204" pitchFamily="34" charset="0"/>
              <a:buChar char="-"/>
            </a:pPr>
            <a:r>
              <a:rPr lang="nl-NL" sz="1600" kern="100" dirty="0"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Identificeren en uitwerken van lange termijn oplossingen</a:t>
            </a:r>
          </a:p>
          <a:p>
            <a:pPr marL="0" lvl="0" indent="0">
              <a:lnSpc>
                <a:spcPct val="115000"/>
              </a:lnSpc>
              <a:buNone/>
            </a:pPr>
            <a:endParaRPr lang="nl-NL" sz="1600" kern="100" dirty="0"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0" lvl="0" indent="0">
              <a:lnSpc>
                <a:spcPct val="115000"/>
              </a:lnSpc>
              <a:buNone/>
            </a:pPr>
            <a:r>
              <a:rPr lang="nl-NL" sz="1600" b="1" kern="100" dirty="0">
                <a:ea typeface="Aptos" panose="020B0004020202020204" pitchFamily="34" charset="0"/>
                <a:cs typeface="Times New Roman" panose="02020603050405020304" pitchFamily="18" charset="0"/>
              </a:rPr>
              <a:t>Speciale onderwerpen: </a:t>
            </a:r>
          </a:p>
          <a:p>
            <a:pPr marL="358775" indent="-358775">
              <a:buFont typeface="Aptos" panose="020B0004020202020204" pitchFamily="34" charset="0"/>
              <a:buChar char="-"/>
            </a:pPr>
            <a:r>
              <a:rPr lang="nl-NL" sz="1600" kern="100" dirty="0">
                <a:cs typeface="Times New Roman" panose="02020603050405020304" pitchFamily="18" charset="0"/>
              </a:rPr>
              <a:t>Hoe neemt de gemeente / HHR onze klachten &amp; suggesties mee in de nieuwbouw aan het </a:t>
            </a:r>
            <a:r>
              <a:rPr lang="nl-NL" sz="1600" kern="100" dirty="0" err="1">
                <a:cs typeface="Times New Roman" panose="02020603050405020304" pitchFamily="18" charset="0"/>
              </a:rPr>
              <a:t>Kagerpark</a:t>
            </a:r>
            <a:r>
              <a:rPr lang="nl-NL" sz="1600" kern="100" dirty="0">
                <a:cs typeface="Times New Roman" panose="02020603050405020304" pitchFamily="18" charset="0"/>
              </a:rPr>
              <a:t>?</a:t>
            </a:r>
          </a:p>
          <a:p>
            <a:pPr marL="358775" indent="-358775">
              <a:buFont typeface="Aptos" panose="020B0004020202020204" pitchFamily="34" charset="0"/>
              <a:buChar char="-"/>
            </a:pPr>
            <a:r>
              <a:rPr lang="nl-NL" sz="1600" kern="100" dirty="0">
                <a:cs typeface="Times New Roman" panose="02020603050405020304" pitchFamily="18" charset="0"/>
              </a:rPr>
              <a:t>Hoe zit het met recidiverende schadekosten totdat dit is opgelost die niet worden gedekt door de verzekeraars?</a:t>
            </a:r>
          </a:p>
          <a:p>
            <a:pPr marL="358775" indent="-358775">
              <a:buFont typeface="Aptos" panose="020B0004020202020204" pitchFamily="34" charset="0"/>
              <a:buChar char="-"/>
            </a:pPr>
            <a:r>
              <a:rPr lang="nl-NL" sz="1600" kern="100" dirty="0">
                <a:cs typeface="Times New Roman" panose="02020603050405020304" pitchFamily="18" charset="0"/>
              </a:rPr>
              <a:t>Speciale hulp voor de kwetsbaren in onze wijk?</a:t>
            </a:r>
          </a:p>
          <a:p>
            <a:pPr marL="342900" lvl="0" indent="-342900">
              <a:lnSpc>
                <a:spcPct val="115000"/>
              </a:lnSpc>
              <a:buFont typeface="Aptos" panose="020B0004020202020204" pitchFamily="34" charset="0"/>
              <a:buChar char="-"/>
            </a:pPr>
            <a:endParaRPr lang="nl-NL" sz="1600" kern="100" dirty="0">
              <a:effectLst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15000"/>
              </a:lnSpc>
              <a:spcAft>
                <a:spcPts val="800"/>
              </a:spcAft>
              <a:buFont typeface="Aptos" panose="020B0004020202020204" pitchFamily="34" charset="0"/>
              <a:buChar char="-"/>
            </a:pPr>
            <a:endParaRPr lang="nl-NL" sz="1600" dirty="0"/>
          </a:p>
        </p:txBody>
      </p:sp>
      <p:sp>
        <p:nvSpPr>
          <p:cNvPr id="4" name="Tijdelijke aanduiding voor inhoud 2">
            <a:extLst>
              <a:ext uri="{FF2B5EF4-FFF2-40B4-BE49-F238E27FC236}">
                <a16:creationId xmlns:a16="http://schemas.microsoft.com/office/drawing/2014/main" id="{D5B3F74E-9958-ED5F-BAA9-2BE53D1D493A}"/>
              </a:ext>
            </a:extLst>
          </p:cNvPr>
          <p:cNvSpPr txBox="1">
            <a:spLocks/>
          </p:cNvSpPr>
          <p:nvPr/>
        </p:nvSpPr>
        <p:spPr>
          <a:xfrm>
            <a:off x="7381702" y="1825625"/>
            <a:ext cx="4491082" cy="435133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nl-NL" sz="1600" b="1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Aptos" panose="020B0004020202020204" pitchFamily="34" charset="0"/>
                <a:cs typeface="Times New Roman" panose="02020603050405020304" pitchFamily="18" charset="0"/>
              </a:rPr>
              <a:t>Hoe nu verder?</a:t>
            </a:r>
          </a:p>
          <a:p>
            <a:pPr marL="342900" marR="0" lvl="0" indent="-342900" algn="l" defTabSz="914400" rtl="0" eaLnBrk="1" fontAlgn="auto" latinLnBrk="0" hangingPunct="1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ptos" panose="020B0004020202020204" pitchFamily="34" charset="0"/>
              <a:buChar char="-"/>
              <a:tabLst/>
              <a:defRPr/>
            </a:pPr>
            <a:r>
              <a:rPr kumimoji="0" lang="nl-NL" sz="16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Aptos" panose="020B0004020202020204" pitchFamily="34" charset="0"/>
                <a:cs typeface="Times New Roman" panose="02020603050405020304" pitchFamily="18" charset="0"/>
              </a:rPr>
              <a:t>Voortzetten van ons dialoog (Buurt, gemeente &amp; HHR)</a:t>
            </a:r>
          </a:p>
          <a:p>
            <a:pPr marL="342900" marR="0" lvl="0" indent="-342900" algn="l" defTabSz="914400" rtl="0" eaLnBrk="1" fontAlgn="auto" latinLnBrk="0" hangingPunct="1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ptos" panose="020B0004020202020204" pitchFamily="34" charset="0"/>
              <a:buChar char="-"/>
              <a:tabLst/>
              <a:defRPr/>
            </a:pPr>
            <a:r>
              <a:rPr kumimoji="0" lang="nl-NL" sz="16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Aptos" panose="020B0004020202020204" pitchFamily="34" charset="0"/>
                <a:cs typeface="Times New Roman" panose="02020603050405020304" pitchFamily="18" charset="0"/>
              </a:rPr>
              <a:t>Periodieke terugkoppeling over onze ingebrachte punten</a:t>
            </a:r>
          </a:p>
          <a:p>
            <a:pPr marL="342900" marR="0" lvl="0" indent="-342900" algn="l" defTabSz="914400" rtl="0" eaLnBrk="1" fontAlgn="auto" latinLnBrk="0" hangingPunct="1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ptos" panose="020B0004020202020204" pitchFamily="34" charset="0"/>
              <a:buChar char="-"/>
              <a:tabLst/>
              <a:defRPr/>
            </a:pPr>
            <a:r>
              <a:rPr kumimoji="0" lang="nl-NL" sz="16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Aptos" panose="020B0004020202020204" pitchFamily="34" charset="0"/>
                <a:cs typeface="Times New Roman" panose="02020603050405020304" pitchFamily="18" charset="0"/>
              </a:rPr>
              <a:t>Over 3 maanden de volgende bijeenkomst? terugkoppeling per ingebracht punt.</a:t>
            </a:r>
          </a:p>
          <a:p>
            <a:pPr marL="342900" marR="0" lvl="0" indent="-342900" algn="l" defTabSz="914400" rtl="0" eaLnBrk="1" fontAlgn="auto" latinLnBrk="0" hangingPunct="1">
              <a:lnSpc>
                <a:spcPct val="115000"/>
              </a:lnSpc>
              <a:spcBef>
                <a:spcPts val="1000"/>
              </a:spcBef>
              <a:spcAft>
                <a:spcPts val="800"/>
              </a:spcAft>
              <a:buClrTx/>
              <a:buSzTx/>
              <a:buFont typeface="Aptos" panose="020B0004020202020204" pitchFamily="34" charset="0"/>
              <a:buChar char="-"/>
              <a:tabLst/>
              <a:defRPr/>
            </a:pPr>
            <a:r>
              <a:rPr kumimoji="0" lang="nl-NL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Wie blijft ons aanspreekpunt? </a:t>
            </a:r>
          </a:p>
          <a:p>
            <a:pPr marL="342900" marR="0" lvl="0" indent="-342900" algn="l" defTabSz="914400" rtl="0" eaLnBrk="1" fontAlgn="auto" latinLnBrk="0" hangingPunct="1">
              <a:lnSpc>
                <a:spcPct val="115000"/>
              </a:lnSpc>
              <a:spcBef>
                <a:spcPts val="1000"/>
              </a:spcBef>
              <a:spcAft>
                <a:spcPts val="800"/>
              </a:spcAft>
              <a:buClrTx/>
              <a:buSzTx/>
              <a:buFont typeface="Aptos" panose="020B0004020202020204" pitchFamily="34" charset="0"/>
              <a:buChar char="-"/>
              <a:tabLst/>
              <a:defRPr/>
            </a:pPr>
            <a:endParaRPr kumimoji="0" lang="nl-NL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6314187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A074854-64D6-FF37-9F49-151EDED311F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D03747E-9E2C-5681-74EA-240523E4F55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NL" dirty="0"/>
              <a:t>Assetmanagers Water + Riolering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BC998B06-92FB-6776-D044-5EFD79860D0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nl-NL" dirty="0"/>
              <a:t>Techniek, Analyse en Stappen</a:t>
            </a:r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874837C1-7CE6-0FBC-3D6A-293673F87B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>
            <a:normAutofit lnSpcReduction="10000"/>
          </a:bodyPr>
          <a:lstStyle/>
          <a:p>
            <a:r>
              <a:rPr lang="nl-NL" dirty="0"/>
              <a:t>Bijeenkomst wateroverlast in de Bomenbuurt 6 maart 2025</a:t>
            </a:r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54F483BE-13BF-44E0-E535-7157B6FC79F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35A217FF-23F7-C444-A4FD-00A611C627E7}" type="slidenum">
              <a:rPr lang="nl-NL" smtClean="0"/>
              <a:pPr/>
              <a:t>7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82097958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1D338E5-60BD-8400-1154-E0B01D5D69F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1085054-B717-E902-85B2-19E73C44F1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Water 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1BDE026D-E3CE-1823-23D4-CA7C7702EB7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Gebiedskenmerken</a:t>
            </a:r>
          </a:p>
          <a:p>
            <a:endParaRPr lang="nl-NL" dirty="0"/>
          </a:p>
          <a:p>
            <a:r>
              <a:rPr lang="nl-NL" dirty="0"/>
              <a:t>Geschiedenis van de Floris </a:t>
            </a:r>
            <a:r>
              <a:rPr lang="nl-NL" dirty="0" err="1"/>
              <a:t>SchoutenVrouwenpolder</a:t>
            </a:r>
            <a:r>
              <a:rPr lang="nl-NL" dirty="0"/>
              <a:t> (FSV polder)</a:t>
            </a:r>
          </a:p>
          <a:p>
            <a:endParaRPr lang="nl-NL" dirty="0"/>
          </a:p>
          <a:p>
            <a:r>
              <a:rPr lang="nl-NL" dirty="0"/>
              <a:t>Waterstructuur huidige situatie</a:t>
            </a:r>
          </a:p>
          <a:p>
            <a:endParaRPr lang="nl-NL" dirty="0"/>
          </a:p>
          <a:p>
            <a:r>
              <a:rPr lang="nl-NL" dirty="0"/>
              <a:t>Klimaatverandering </a:t>
            </a:r>
          </a:p>
          <a:p>
            <a:endParaRPr lang="nl-NL" dirty="0"/>
          </a:p>
          <a:p>
            <a:endParaRPr lang="nl-NL" dirty="0"/>
          </a:p>
          <a:p>
            <a:endParaRPr lang="nl-NL" dirty="0"/>
          </a:p>
          <a:p>
            <a:endParaRPr lang="nl-NL" dirty="0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FF0E0D6E-401E-8519-FBB4-5D8702F372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>
            <a:normAutofit lnSpcReduction="10000"/>
          </a:bodyPr>
          <a:lstStyle/>
          <a:p>
            <a:r>
              <a:rPr lang="nl-NL" dirty="0"/>
              <a:t>Bijeenkomst wateroverlast in de Bomenbuurt 6 maart 2025</a:t>
            </a:r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F87F967B-7B21-DA6C-FD76-C0ACD064206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35A217FF-23F7-C444-A4FD-00A611C627E7}" type="slidenum">
              <a:rPr lang="nl-NL" smtClean="0"/>
              <a:pPr/>
              <a:t>8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40401622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03D08B6-2BC9-B3C8-BDAB-A0F0033699D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3ECA0E4-1D73-505F-4BA7-4FB2D862CC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Water </a:t>
            </a:r>
            <a:r>
              <a:rPr lang="nl-NL" sz="1800" b="0" dirty="0"/>
              <a:t>Gebiedskenmerken</a:t>
            </a:r>
            <a:br>
              <a:rPr lang="nl-NL" dirty="0"/>
            </a:br>
            <a:endParaRPr lang="nl-NL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11AF9245-6289-5BFE-C451-0E8230AE72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1950" y="866030"/>
            <a:ext cx="10163173" cy="4665963"/>
          </a:xfrm>
        </p:spPr>
        <p:txBody>
          <a:bodyPr/>
          <a:lstStyle/>
          <a:p>
            <a:endParaRPr lang="nl-NL" dirty="0"/>
          </a:p>
          <a:p>
            <a:endParaRPr lang="nl-NL" dirty="0"/>
          </a:p>
          <a:p>
            <a:endParaRPr lang="nl-NL" dirty="0"/>
          </a:p>
          <a:p>
            <a:endParaRPr lang="nl-NL" dirty="0"/>
          </a:p>
          <a:p>
            <a:endParaRPr lang="nl-NL" dirty="0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7FBC8273-5892-47DE-B5B9-9A4C4056DC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>
            <a:normAutofit lnSpcReduction="10000"/>
          </a:bodyPr>
          <a:lstStyle/>
          <a:p>
            <a:r>
              <a:rPr lang="nl-NL" dirty="0"/>
              <a:t>Bijeenkomst wateroverlast in de Bomenbuurt 6 maart 2025</a:t>
            </a:r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76E0FF48-592A-3CDB-DFE1-6F775FF9DA0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35A217FF-23F7-C444-A4FD-00A611C627E7}" type="slidenum">
              <a:rPr lang="nl-NL" smtClean="0"/>
              <a:pPr/>
              <a:t>9</a:t>
            </a:fld>
            <a:endParaRPr lang="nl-NL"/>
          </a:p>
        </p:txBody>
      </p:sp>
      <p:pic>
        <p:nvPicPr>
          <p:cNvPr id="8" name="Afbeelding 7">
            <a:extLst>
              <a:ext uri="{FF2B5EF4-FFF2-40B4-BE49-F238E27FC236}">
                <a16:creationId xmlns:a16="http://schemas.microsoft.com/office/drawing/2014/main" id="{26FA7729-54C6-BAF6-6D76-4B1FD85DA4B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34791" y="481012"/>
            <a:ext cx="5537984" cy="5436000"/>
          </a:xfrm>
          <a:prstGeom prst="rect">
            <a:avLst/>
          </a:prstGeom>
        </p:spPr>
      </p:pic>
      <p:sp>
        <p:nvSpPr>
          <p:cNvPr id="10" name="Tekstvak 9">
            <a:extLst>
              <a:ext uri="{FF2B5EF4-FFF2-40B4-BE49-F238E27FC236}">
                <a16:creationId xmlns:a16="http://schemas.microsoft.com/office/drawing/2014/main" id="{65B9FA8B-5C8E-91C3-A1BE-0C8C91FFD6BD}"/>
              </a:ext>
            </a:extLst>
          </p:cNvPr>
          <p:cNvSpPr txBox="1"/>
          <p:nvPr/>
        </p:nvSpPr>
        <p:spPr>
          <a:xfrm>
            <a:off x="570442" y="1000359"/>
            <a:ext cx="6096000" cy="25545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l-NL" sz="1600" dirty="0">
                <a:solidFill>
                  <a:srgbClr val="0A5381"/>
                </a:solidFill>
              </a:rPr>
              <a:t>De FSV-polder bevat een deel bebouwing van </a:t>
            </a:r>
          </a:p>
          <a:p>
            <a:r>
              <a:rPr lang="nl-NL" sz="1600" dirty="0">
                <a:solidFill>
                  <a:srgbClr val="0A5381"/>
                </a:solidFill>
              </a:rPr>
              <a:t>Sassenheim en een stuk weidegebied aan beide </a:t>
            </a:r>
          </a:p>
          <a:p>
            <a:r>
              <a:rPr lang="nl-NL" sz="1600" dirty="0">
                <a:solidFill>
                  <a:srgbClr val="0A5381"/>
                </a:solidFill>
              </a:rPr>
              <a:t>zijden van een doorgaande snelweg (A44) en de</a:t>
            </a:r>
          </a:p>
          <a:p>
            <a:r>
              <a:rPr lang="nl-NL" sz="1600" dirty="0">
                <a:solidFill>
                  <a:srgbClr val="0A5381"/>
                </a:solidFill>
              </a:rPr>
              <a:t>spoorlijn. </a:t>
            </a:r>
          </a:p>
          <a:p>
            <a:endParaRPr lang="nl-NL" sz="1600" dirty="0">
              <a:solidFill>
                <a:srgbClr val="0A5381"/>
              </a:solidFill>
            </a:endParaRPr>
          </a:p>
          <a:p>
            <a:r>
              <a:rPr lang="nl-NL" sz="1600" dirty="0">
                <a:solidFill>
                  <a:srgbClr val="0A5381"/>
                </a:solidFill>
              </a:rPr>
              <a:t>Oppervlak: 180 ha.</a:t>
            </a:r>
          </a:p>
          <a:p>
            <a:endParaRPr lang="nl-NL" sz="1600" dirty="0">
              <a:solidFill>
                <a:srgbClr val="0A5381"/>
              </a:solidFill>
            </a:endParaRPr>
          </a:p>
          <a:p>
            <a:r>
              <a:rPr lang="nl-NL" sz="1600" dirty="0">
                <a:solidFill>
                  <a:srgbClr val="0A5381"/>
                </a:solidFill>
              </a:rPr>
              <a:t>Maaiveldhoogte +0.25 – -1.70 m NAP. </a:t>
            </a:r>
          </a:p>
          <a:p>
            <a:endParaRPr lang="nl-NL" sz="1600" dirty="0">
              <a:solidFill>
                <a:srgbClr val="0A5381"/>
              </a:solidFill>
            </a:endParaRPr>
          </a:p>
          <a:p>
            <a:r>
              <a:rPr lang="nl-NL" sz="1600" dirty="0">
                <a:solidFill>
                  <a:srgbClr val="0A5381"/>
                </a:solidFill>
              </a:rPr>
              <a:t>Maaivelddaling 1-4 mm/jr.</a:t>
            </a:r>
            <a:endParaRPr lang="nl-NL" sz="1600" i="1" dirty="0">
              <a:solidFill>
                <a:srgbClr val="0A538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889325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defRPr sz="1600" dirty="0" smtClean="0">
            <a:solidFill>
              <a:srgbClr val="CAD227"/>
            </a:solidFill>
            <a:latin typeface="Verdana"/>
            <a:cs typeface="Verdana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Powerpoint_Teylingen.potx" id="{0A021B9A-ADB9-4EEB-868F-9A8540609EC8}" vid="{4119B74C-2794-4B64-B419-EC56C3ED50A9}"/>
    </a:ext>
  </a:extLst>
</a:theme>
</file>

<file path=ppt/theme/theme2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3.xml><?xml version="1.0" encoding="utf-8"?>
<a:theme xmlns:a="http://schemas.openxmlformats.org/drawingml/2006/main" name="Office-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-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powerpoint_teylingen-breedbeeld-schermen (1)</Template>
  <TotalTime>331</TotalTime>
  <Words>1017</Words>
  <Application>Microsoft Office PowerPoint</Application>
  <PresentationFormat>Breedbeeld</PresentationFormat>
  <Paragraphs>222</Paragraphs>
  <Slides>20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8</vt:i4>
      </vt:variant>
      <vt:variant>
        <vt:lpstr>Thema</vt:lpstr>
      </vt:variant>
      <vt:variant>
        <vt:i4>2</vt:i4>
      </vt:variant>
      <vt:variant>
        <vt:lpstr>Diatitels</vt:lpstr>
      </vt:variant>
      <vt:variant>
        <vt:i4>20</vt:i4>
      </vt:variant>
    </vt:vector>
  </HeadingPairs>
  <TitlesOfParts>
    <vt:vector size="30" baseType="lpstr">
      <vt:lpstr>Aptos</vt:lpstr>
      <vt:lpstr>Aptos Display</vt:lpstr>
      <vt:lpstr>Arial</vt:lpstr>
      <vt:lpstr>Calibri</vt:lpstr>
      <vt:lpstr>Courier New</vt:lpstr>
      <vt:lpstr>Times New Roman</vt:lpstr>
      <vt:lpstr>Verdana</vt:lpstr>
      <vt:lpstr>Wingdings</vt:lpstr>
      <vt:lpstr>Office-thema</vt:lpstr>
      <vt:lpstr>Kantoorthema</vt:lpstr>
      <vt:lpstr>Bijeenkomst wateroverlast in de Bomenbuurt </vt:lpstr>
      <vt:lpstr>Programma </vt:lpstr>
      <vt:lpstr>Bewoners aan het woord</vt:lpstr>
      <vt:lpstr>1. Ervaringen uit de buurt</vt:lpstr>
      <vt:lpstr>2. Potentiële korte termijn oplossingen</vt:lpstr>
      <vt:lpstr>3. Hoe zien wij het vervolg voor ons</vt:lpstr>
      <vt:lpstr>Assetmanagers Water + Riolering</vt:lpstr>
      <vt:lpstr>Water </vt:lpstr>
      <vt:lpstr>Water Gebiedskenmerken </vt:lpstr>
      <vt:lpstr>Water Gebiedskenmerken </vt:lpstr>
      <vt:lpstr>Water Geschiedenis van de Floris SchoutenVrouwenpolder (FSV polder) </vt:lpstr>
      <vt:lpstr>Water Geschiedenis van de Floris SchoutenVrouwenpolder (FSV polder) </vt:lpstr>
      <vt:lpstr>Water Waterstructuur huidige situatie </vt:lpstr>
      <vt:lpstr>Water Klimaatverandering</vt:lpstr>
      <vt:lpstr>Riolering Rioolstelsel Bomenbuurt e.o.</vt:lpstr>
      <vt:lpstr>Riolering Systeemanalyse watersysteem en riolering</vt:lpstr>
      <vt:lpstr>Riolering Voorgestelde maatregelen uit analyse (korte termijn 0-2 jaar)</vt:lpstr>
      <vt:lpstr>Riolering Voorgestelde maatregelen uit analyse (middellange termijn 2-5 jaar)</vt:lpstr>
      <vt:lpstr>Vervolg</vt:lpstr>
      <vt:lpstr>Gezamenlijk in gesprek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Remko van Eeten</dc:creator>
  <cp:lastModifiedBy>Margriet van Duijn</cp:lastModifiedBy>
  <cp:revision>17</cp:revision>
  <dcterms:created xsi:type="dcterms:W3CDTF">2025-03-06T08:57:25Z</dcterms:created>
  <dcterms:modified xsi:type="dcterms:W3CDTF">2025-06-03T08:10:41Z</dcterms:modified>
</cp:coreProperties>
</file>